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74" r:id="rId5"/>
    <p:sldId id="278" r:id="rId6"/>
    <p:sldId id="271" r:id="rId7"/>
    <p:sldId id="289" r:id="rId8"/>
    <p:sldId id="290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291" r:id="rId17"/>
    <p:sldId id="292" r:id="rId18"/>
    <p:sldId id="293" r:id="rId19"/>
    <p:sldId id="29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98" autoAdjust="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49352-39CB-486C-AEA5-5D17795DD0C7}" type="datetimeFigureOut">
              <a:rPr lang="en-US" smtClean="0"/>
              <a:t>2/22/2024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E6F85-6220-421D-9203-84F526C4C6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25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F3494-0491-4803-BC84-8A9DE49580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4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2728D19-281F-4946-9684-65A557653D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12D4F2-D8CF-48D7-8E93-9342D2AE3950}"/>
              </a:ext>
            </a:extLst>
          </p:cNvPr>
          <p:cNvSpPr/>
          <p:nvPr userDrawn="1"/>
        </p:nvSpPr>
        <p:spPr>
          <a:xfrm rot="10800000" flipH="1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5">
                  <a:alpha val="75000"/>
                </a:schemeClr>
              </a:gs>
              <a:gs pos="100000">
                <a:schemeClr val="tx2">
                  <a:lumMod val="50000"/>
                  <a:lumOff val="50000"/>
                  <a:alpha val="48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1071F9-5F9E-43AF-B1F9-8F94CCA0D1D0}"/>
              </a:ext>
            </a:extLst>
          </p:cNvPr>
          <p:cNvSpPr/>
          <p:nvPr userDrawn="1"/>
        </p:nvSpPr>
        <p:spPr>
          <a:xfrm rot="10800000">
            <a:off x="-4" y="456773"/>
            <a:ext cx="12191999" cy="64008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2000">
                <a:schemeClr val="accent2">
                  <a:alpha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54D1A4-E8FD-4E5A-A528-35498A356680}"/>
              </a:ext>
            </a:extLst>
          </p:cNvPr>
          <p:cNvSpPr/>
          <p:nvPr userDrawn="1"/>
        </p:nvSpPr>
        <p:spPr>
          <a:xfrm rot="10800000" flipH="1">
            <a:off x="-2" y="0"/>
            <a:ext cx="6096001" cy="6858000"/>
          </a:xfrm>
          <a:prstGeom prst="rect">
            <a:avLst/>
          </a:prstGeom>
          <a:gradFill>
            <a:gsLst>
              <a:gs pos="13000">
                <a:schemeClr val="accent2">
                  <a:alpha val="61000"/>
                </a:schemeClr>
              </a:gs>
              <a:gs pos="99000">
                <a:schemeClr val="accent4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D6FD0CF-1406-477D-A12B-53DC561BD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918" y="1028700"/>
            <a:ext cx="10614211" cy="115271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Click to edit Master title style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30DFABF-2A96-46EC-8C35-1C4A9D0A0739}"/>
              </a:ext>
            </a:extLst>
          </p:cNvPr>
          <p:cNvSpPr/>
          <p:nvPr userDrawn="1"/>
        </p:nvSpPr>
        <p:spPr>
          <a:xfrm rot="16200000" flipH="1">
            <a:off x="4063256" y="400727"/>
            <a:ext cx="4065484" cy="8849062"/>
          </a:xfrm>
          <a:custGeom>
            <a:avLst/>
            <a:gdLst>
              <a:gd name="connsiteX0" fmla="*/ 0 w 4065484"/>
              <a:gd name="connsiteY0" fmla="*/ 4424531 h 8849062"/>
              <a:gd name="connsiteX1" fmla="*/ 3899197 w 4065484"/>
              <a:gd name="connsiteY1" fmla="*/ 8840480 h 8849062"/>
              <a:gd name="connsiteX2" fmla="*/ 4065484 w 4065484"/>
              <a:gd name="connsiteY2" fmla="*/ 8849062 h 8849062"/>
              <a:gd name="connsiteX3" fmla="*/ 4065483 w 4065484"/>
              <a:gd name="connsiteY3" fmla="*/ 0 h 8849062"/>
              <a:gd name="connsiteX4" fmla="*/ 3899197 w 4065484"/>
              <a:gd name="connsiteY4" fmla="*/ 8581 h 8849062"/>
              <a:gd name="connsiteX5" fmla="*/ 0 w 4065484"/>
              <a:gd name="connsiteY5" fmla="*/ 4424531 h 884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5484" h="8849062">
                <a:moveTo>
                  <a:pt x="0" y="4424531"/>
                </a:moveTo>
                <a:cubicBezTo>
                  <a:pt x="0" y="6722831"/>
                  <a:pt x="1709076" y="8613167"/>
                  <a:pt x="3899197" y="8840480"/>
                </a:cubicBezTo>
                <a:lnTo>
                  <a:pt x="4065484" y="8849062"/>
                </a:lnTo>
                <a:lnTo>
                  <a:pt x="4065483" y="0"/>
                </a:lnTo>
                <a:lnTo>
                  <a:pt x="3899197" y="8581"/>
                </a:lnTo>
                <a:cubicBezTo>
                  <a:pt x="1709075" y="235897"/>
                  <a:pt x="0" y="2126232"/>
                  <a:pt x="0" y="4424531"/>
                </a:cubicBezTo>
                <a:close/>
              </a:path>
            </a:pathLst>
          </a:custGeom>
          <a:gradFill flip="none" rotWithShape="1">
            <a:gsLst>
              <a:gs pos="7000">
                <a:schemeClr val="accent4">
                  <a:lumMod val="60000"/>
                  <a:lumOff val="40000"/>
                  <a:alpha val="3000"/>
                </a:schemeClr>
              </a:gs>
              <a:gs pos="100000">
                <a:schemeClr val="bg1">
                  <a:alpha val="16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Subtitle 7">
            <a:extLst>
              <a:ext uri="{FF2B5EF4-FFF2-40B4-BE49-F238E27FC236}">
                <a16:creationId xmlns:a16="http://schemas.microsoft.com/office/drawing/2014/main" id="{A943203E-4446-4D2D-AFEE-C3BCE7522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8518"/>
            <a:ext cx="9144000" cy="609600"/>
          </a:xfrm>
        </p:spPr>
        <p:txBody>
          <a:bodyPr>
            <a:normAutofit/>
          </a:bodyPr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z="1400" b="0">
                <a:solidFill>
                  <a:schemeClr val="bg1"/>
                </a:solidFill>
                <a:latin typeface="+mj-lt"/>
              </a:rPr>
              <a:t>Click to edit Master subtitle style</a:t>
            </a:r>
            <a:endParaRPr lang="en-US" sz="1400" b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7662E6F-0458-41D6-A36A-37011FA74B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43302" y="3351746"/>
            <a:ext cx="7519558" cy="3506255"/>
          </a:xfrm>
          <a:custGeom>
            <a:avLst/>
            <a:gdLst>
              <a:gd name="connsiteX0" fmla="*/ 3759779 w 7519558"/>
              <a:gd name="connsiteY0" fmla="*/ 0 h 3506255"/>
              <a:gd name="connsiteX1" fmla="*/ 7513560 w 7519558"/>
              <a:gd name="connsiteY1" fmla="*/ 3387468 h 3506255"/>
              <a:gd name="connsiteX2" fmla="*/ 7519558 w 7519558"/>
              <a:gd name="connsiteY2" fmla="*/ 3506255 h 3506255"/>
              <a:gd name="connsiteX3" fmla="*/ 0 w 7519558"/>
              <a:gd name="connsiteY3" fmla="*/ 3506255 h 3506255"/>
              <a:gd name="connsiteX4" fmla="*/ 5998 w 7519558"/>
              <a:gd name="connsiteY4" fmla="*/ 3387468 h 3506255"/>
              <a:gd name="connsiteX5" fmla="*/ 3759779 w 7519558"/>
              <a:gd name="connsiteY5" fmla="*/ 0 h 350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19558" h="3506255">
                <a:moveTo>
                  <a:pt x="3759779" y="0"/>
                </a:moveTo>
                <a:cubicBezTo>
                  <a:pt x="5713450" y="0"/>
                  <a:pt x="7320331" y="1484777"/>
                  <a:pt x="7513560" y="3387468"/>
                </a:cubicBezTo>
                <a:lnTo>
                  <a:pt x="7519558" y="3506255"/>
                </a:lnTo>
                <a:lnTo>
                  <a:pt x="0" y="3506255"/>
                </a:lnTo>
                <a:lnTo>
                  <a:pt x="5998" y="3387468"/>
                </a:lnTo>
                <a:cubicBezTo>
                  <a:pt x="199227" y="1484777"/>
                  <a:pt x="1806109" y="0"/>
                  <a:pt x="3759779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3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47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3200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3200400" cy="3104856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92040" y="2109976"/>
            <a:ext cx="3200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92040" y="3016183"/>
            <a:ext cx="3200400" cy="3104857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A7CDD05-39F5-4344-992F-995A7F9E82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12480" y="2112263"/>
            <a:ext cx="3200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3C996A2-0E21-4652-A9DD-F74F8BC040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412480" y="3018470"/>
            <a:ext cx="3200400" cy="3104857"/>
          </a:xfrm>
        </p:spPr>
        <p:txBody>
          <a:bodyPr/>
          <a:lstStyle>
            <a:lvl1pPr marL="283464" indent="-283464">
              <a:defRPr/>
            </a:lvl1pPr>
            <a:lvl2pPr marL="283464" indent="-283464">
              <a:defRPr/>
            </a:lvl2pPr>
            <a:lvl3pPr marL="283464" indent="-283464">
              <a:defRPr/>
            </a:lvl3pPr>
            <a:lvl4pPr marL="283464" indent="-283464">
              <a:defRPr/>
            </a:lvl4pPr>
            <a:lvl5pPr marL="283464" indent="-283464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17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01A8306-2063-4EE3-B249-F2AA08C30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6096000" cy="6867136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E64438-1D32-4E70-8582-6A520002B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457200" y="17416"/>
            <a:ext cx="5638800" cy="6840584"/>
          </a:xfrm>
          <a:prstGeom prst="rect">
            <a:avLst/>
          </a:prstGeom>
          <a:gradFill>
            <a:gsLst>
              <a:gs pos="2400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954AC3-129F-4075-B216-D22A2C240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H="1">
            <a:off x="-170122" y="389706"/>
            <a:ext cx="6422401" cy="6096002"/>
          </a:xfrm>
          <a:prstGeom prst="rect">
            <a:avLst/>
          </a:prstGeom>
          <a:gradFill>
            <a:gsLst>
              <a:gs pos="2000">
                <a:schemeClr val="accent5">
                  <a:alpha val="28000"/>
                </a:schemeClr>
              </a:gs>
              <a:gs pos="78000">
                <a:schemeClr val="accent4"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117C9-4AC1-4174-8CED-D839A0508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17670" y="1253114"/>
            <a:ext cx="6840582" cy="4316082"/>
          </a:xfrm>
          <a:prstGeom prst="rect">
            <a:avLst/>
          </a:prstGeom>
          <a:gradFill>
            <a:gsLst>
              <a:gs pos="44000">
                <a:schemeClr val="tx2">
                  <a:lumMod val="75000"/>
                  <a:lumOff val="25000"/>
                  <a:alpha val="11000"/>
                </a:schemeClr>
              </a:gs>
              <a:gs pos="99000">
                <a:schemeClr val="accent2">
                  <a:alpha val="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DBA4B60-FD16-4BB9-99BE-945815DB0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758997"/>
            <a:ext cx="3319895" cy="5381177"/>
          </a:xfrm>
        </p:spPr>
        <p:txBody>
          <a:bodyPr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3200">
                <a:solidFill>
                  <a:schemeClr val="bg1"/>
                </a:solidFill>
              </a:rPr>
              <a:t>Click to edit Master title style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648B8AB-3038-447E-A760-83F9D9900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4907757">
            <a:off x="-619013" y="1524958"/>
            <a:ext cx="4648282" cy="4433301"/>
          </a:xfrm>
          <a:custGeom>
            <a:avLst/>
            <a:gdLst>
              <a:gd name="connsiteX0" fmla="*/ 4465639 w 4648282"/>
              <a:gd name="connsiteY0" fmla="*/ 3013821 h 4433301"/>
              <a:gd name="connsiteX1" fmla="*/ 2324141 w 4648282"/>
              <a:gd name="connsiteY1" fmla="*/ 4433301 h 4433301"/>
              <a:gd name="connsiteX2" fmla="*/ 0 w 4648282"/>
              <a:gd name="connsiteY2" fmla="*/ 2109160 h 4433301"/>
              <a:gd name="connsiteX3" fmla="*/ 1216317 w 4648282"/>
              <a:gd name="connsiteY3" fmla="*/ 65530 h 4433301"/>
              <a:gd name="connsiteX4" fmla="*/ 1352350 w 4648282"/>
              <a:gd name="connsiteY4" fmla="*/ 0 h 4433301"/>
              <a:gd name="connsiteX5" fmla="*/ 4475994 w 4648282"/>
              <a:gd name="connsiteY5" fmla="*/ 1232791 h 4433301"/>
              <a:gd name="connsiteX6" fmla="*/ 4543793 w 4648282"/>
              <a:gd name="connsiteY6" fmla="*/ 1418031 h 4433301"/>
              <a:gd name="connsiteX7" fmla="*/ 4648282 w 4648282"/>
              <a:gd name="connsiteY7" fmla="*/ 2109160 h 4433301"/>
              <a:gd name="connsiteX8" fmla="*/ 4465639 w 4648282"/>
              <a:gd name="connsiteY8" fmla="*/ 3013821 h 443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8282" h="4433301">
                <a:moveTo>
                  <a:pt x="4465639" y="3013821"/>
                </a:moveTo>
                <a:cubicBezTo>
                  <a:pt x="4112816" y="3847990"/>
                  <a:pt x="3286832" y="4433301"/>
                  <a:pt x="2324141" y="4433301"/>
                </a:cubicBezTo>
                <a:cubicBezTo>
                  <a:pt x="1040553" y="4433301"/>
                  <a:pt x="0" y="3392748"/>
                  <a:pt x="0" y="2109160"/>
                </a:cubicBezTo>
                <a:cubicBezTo>
                  <a:pt x="0" y="1226693"/>
                  <a:pt x="491824" y="459098"/>
                  <a:pt x="1216317" y="65530"/>
                </a:cubicBezTo>
                <a:lnTo>
                  <a:pt x="1352350" y="0"/>
                </a:lnTo>
                <a:lnTo>
                  <a:pt x="4475994" y="1232791"/>
                </a:lnTo>
                <a:lnTo>
                  <a:pt x="4543793" y="1418031"/>
                </a:lnTo>
                <a:cubicBezTo>
                  <a:pt x="4611700" y="1636359"/>
                  <a:pt x="4648282" y="1868487"/>
                  <a:pt x="4648282" y="2109160"/>
                </a:cubicBezTo>
                <a:cubicBezTo>
                  <a:pt x="4648282" y="2430057"/>
                  <a:pt x="4583247" y="2735764"/>
                  <a:pt x="4465639" y="3013821"/>
                </a:cubicBezTo>
                <a:close/>
              </a:path>
            </a:pathLst>
          </a:custGeom>
          <a:gradFill>
            <a:gsLst>
              <a:gs pos="31000">
                <a:schemeClr val="accent6">
                  <a:alpha val="10000"/>
                </a:schemeClr>
              </a:gs>
              <a:gs pos="85000">
                <a:schemeClr val="accent6">
                  <a:lumMod val="60000"/>
                  <a:lumOff val="40000"/>
                  <a:alpha val="21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4B1264E-7B5A-4325-840D-E1994D41E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08576" y="758952"/>
            <a:ext cx="2962656" cy="2514600"/>
          </a:xfr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30B566CA-63FC-43A4-A9E1-7EC3164CB4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08576" y="3593592"/>
            <a:ext cx="2962656" cy="2514600"/>
          </a:xfr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DBD15FE-44A7-4CA5-815B-71FF4994DB1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089901" y="693738"/>
            <a:ext cx="3522980" cy="5446712"/>
          </a:xfrm>
        </p:spPr>
        <p:txBody>
          <a:bodyPr anchor="ctr"/>
          <a:lstStyle>
            <a:lvl1pPr marL="0" indent="0">
              <a:buNone/>
              <a:defRPr sz="180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47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9C97D6C-07B7-434E-BBAE-19379570C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57201"/>
            <a:ext cx="3091607" cy="1727643"/>
          </a:xfrm>
        </p:spPr>
        <p:txBody>
          <a:bodyPr anchor="b">
            <a:normAutofit/>
          </a:bodyPr>
          <a:lstStyle/>
          <a:p>
            <a:r>
              <a:rPr lang="en-US" sz="2800"/>
              <a:t>Click to edit Master title style</a:t>
            </a:r>
            <a:endParaRPr lang="en-US" sz="2800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2D2C88-FFBE-4F25-871F-68A09C5F53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119872" cy="6409944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0529A2-5928-42C4-B397-6AEE7520D2C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643938" y="2530475"/>
            <a:ext cx="3023806" cy="3427413"/>
          </a:xfrm>
        </p:spPr>
        <p:txBody>
          <a:bodyPr/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36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0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851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0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306F3896-19D4-4232-82CE-6C81979F6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6409177"/>
            <a:ext cx="12192000" cy="456774"/>
            <a:chOff x="0" y="6401226"/>
            <a:chExt cx="12192000" cy="456774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91D0E40-FF26-4842-B967-3FA07E78DC55}"/>
                </a:ext>
              </a:extLst>
            </p:cNvPr>
            <p:cNvSpPr/>
            <p:nvPr/>
          </p:nvSpPr>
          <p:spPr>
            <a:xfrm rot="10800000" flipH="1">
              <a:off x="0" y="6401226"/>
              <a:ext cx="12192000" cy="456773"/>
            </a:xfrm>
            <a:prstGeom prst="rect">
              <a:avLst/>
            </a:prstGeom>
            <a:gradFill>
              <a:gsLst>
                <a:gs pos="14000">
                  <a:schemeClr val="accent4">
                    <a:alpha val="28000"/>
                  </a:schemeClr>
                </a:gs>
                <a:gs pos="100000">
                  <a:schemeClr val="accent5">
                    <a:alpha val="85000"/>
                  </a:schemeClr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BE4E0C1-B316-4C88-9FF8-5BA9F1C67DCE}"/>
                </a:ext>
              </a:extLst>
            </p:cNvPr>
            <p:cNvSpPr/>
            <p:nvPr/>
          </p:nvSpPr>
          <p:spPr>
            <a:xfrm flipH="1">
              <a:off x="4038602" y="6401228"/>
              <a:ext cx="8153398" cy="456772"/>
            </a:xfrm>
            <a:prstGeom prst="rect">
              <a:avLst/>
            </a:prstGeom>
            <a:gradFill>
              <a:gsLst>
                <a:gs pos="9000">
                  <a:schemeClr val="accent2">
                    <a:lumMod val="60000"/>
                    <a:lumOff val="40000"/>
                    <a:alpha val="55000"/>
                  </a:schemeClr>
                </a:gs>
                <a:gs pos="99000">
                  <a:schemeClr val="accent2"/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F7B3B56-B1E0-482A-BCB7-F6DFF267F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-1184687" y="1185453"/>
            <a:ext cx="6408742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966FDA2-772B-4D2A-AB6A-EE70A258E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1043780" y="3413921"/>
            <a:ext cx="1951041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13291B3-B6EE-40A3-8DD7-FA478AD26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0635413">
            <a:off x="-364225" y="1757079"/>
            <a:ext cx="3900087" cy="4178958"/>
          </a:xfrm>
          <a:custGeom>
            <a:avLst/>
            <a:gdLst>
              <a:gd name="connsiteX0" fmla="*/ 2431955 w 3900087"/>
              <a:gd name="connsiteY0" fmla="*/ 93939 h 4178958"/>
              <a:gd name="connsiteX1" fmla="*/ 3900087 w 3900087"/>
              <a:gd name="connsiteY1" fmla="*/ 2089479 h 4178958"/>
              <a:gd name="connsiteX2" fmla="*/ 1810608 w 3900087"/>
              <a:gd name="connsiteY2" fmla="*/ 4178958 h 4178958"/>
              <a:gd name="connsiteX3" fmla="*/ 77979 w 3900087"/>
              <a:gd name="connsiteY3" fmla="*/ 3257727 h 4178958"/>
              <a:gd name="connsiteX4" fmla="*/ 0 w 3900087"/>
              <a:gd name="connsiteY4" fmla="*/ 3129368 h 4178958"/>
              <a:gd name="connsiteX5" fmla="*/ 831517 w 3900087"/>
              <a:gd name="connsiteY5" fmla="*/ 244058 h 4178958"/>
              <a:gd name="connsiteX6" fmla="*/ 997289 w 3900087"/>
              <a:gd name="connsiteY6" fmla="*/ 164202 h 4178958"/>
              <a:gd name="connsiteX7" fmla="*/ 1810608 w 3900087"/>
              <a:gd name="connsiteY7" fmla="*/ 0 h 4178958"/>
              <a:gd name="connsiteX8" fmla="*/ 2431955 w 390008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7" h="4178958">
                <a:moveTo>
                  <a:pt x="2431955" y="93939"/>
                </a:moveTo>
                <a:cubicBezTo>
                  <a:pt x="3282516" y="358491"/>
                  <a:pt x="3900087" y="1151865"/>
                  <a:pt x="3900087" y="2089479"/>
                </a:cubicBezTo>
                <a:cubicBezTo>
                  <a:pt x="3900087" y="3243466"/>
                  <a:pt x="2964595" y="4178958"/>
                  <a:pt x="1810608" y="4178958"/>
                </a:cubicBezTo>
                <a:cubicBezTo>
                  <a:pt x="1089366" y="4178958"/>
                  <a:pt x="453474" y="3813531"/>
                  <a:pt x="77979" y="3257727"/>
                </a:cubicBezTo>
                <a:lnTo>
                  <a:pt x="0" y="3129368"/>
                </a:lnTo>
                <a:lnTo>
                  <a:pt x="831517" y="244058"/>
                </a:lnTo>
                <a:lnTo>
                  <a:pt x="997289" y="164202"/>
                </a:lnTo>
                <a:cubicBezTo>
                  <a:pt x="1247270" y="58468"/>
                  <a:pt x="1522111" y="0"/>
                  <a:pt x="1810608" y="0"/>
                </a:cubicBezTo>
                <a:cubicBezTo>
                  <a:pt x="2026981" y="0"/>
                  <a:pt x="2235672" y="32888"/>
                  <a:pt x="2431955" y="93939"/>
                </a:cubicBezTo>
                <a:close/>
              </a:path>
            </a:pathLst>
          </a:custGeom>
          <a:gradFill>
            <a:gsLst>
              <a:gs pos="34000">
                <a:schemeClr val="bg1">
                  <a:alpha val="0"/>
                </a:schemeClr>
              </a:gs>
              <a:gs pos="100000">
                <a:schemeClr val="accent6">
                  <a:alpha val="3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D997F7F-035E-456B-A91D-44910446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 flipH="1">
            <a:off x="47595" y="413658"/>
            <a:ext cx="4400609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10052647-C66D-4244-962F-2AA82F920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16" y="586633"/>
            <a:ext cx="3125336" cy="361158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Click to edit Master title style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43D0BC76-B58B-4508-A4FF-DC3D3ADB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73B76-2F23-43F4-BD43-914BAEE88CF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778375" y="863600"/>
            <a:ext cx="3441700" cy="5130800"/>
          </a:xfrm>
        </p:spPr>
        <p:txBody>
          <a:bodyPr anchor="ctr">
            <a:normAutofit/>
          </a:bodyPr>
          <a:lstStyle>
            <a:lvl1pPr>
              <a:buNone/>
              <a:defRPr sz="18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25D66CC0-A06E-4254-AAF8-8DA80B0193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87384" y="868680"/>
            <a:ext cx="2505456" cy="1499616"/>
          </a:xfrm>
          <a:solidFill>
            <a:schemeClr val="accent6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1" name="Picture Placeholder 39">
            <a:extLst>
              <a:ext uri="{FF2B5EF4-FFF2-40B4-BE49-F238E27FC236}">
                <a16:creationId xmlns:a16="http://schemas.microsoft.com/office/drawing/2014/main" id="{9E32C36A-291F-44F8-81D5-1899179E0AE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87384" y="2688336"/>
            <a:ext cx="2505456" cy="1499616"/>
          </a:xfrm>
          <a:solidFill>
            <a:schemeClr val="accent6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39">
            <a:extLst>
              <a:ext uri="{FF2B5EF4-FFF2-40B4-BE49-F238E27FC236}">
                <a16:creationId xmlns:a16="http://schemas.microsoft.com/office/drawing/2014/main" id="{E44311D2-BC20-4706-9F00-7D9178FB0A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87384" y="4526280"/>
            <a:ext cx="2505456" cy="1499616"/>
          </a:xfrm>
          <a:solidFill>
            <a:schemeClr val="accent6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B0C91521-9FA7-4A68-9C94-30DAE875F3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10111" y="6409170"/>
            <a:ext cx="3702392" cy="4488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Monday, February 1, 20XX</a:t>
            </a:r>
          </a:p>
        </p:txBody>
      </p:sp>
      <p:sp>
        <p:nvSpPr>
          <p:cNvPr id="36" name="Slide Number Placeholder 5">
            <a:extLst>
              <a:ext uri="{FF2B5EF4-FFF2-40B4-BE49-F238E27FC236}">
                <a16:creationId xmlns:a16="http://schemas.microsoft.com/office/drawing/2014/main" id="{43143B3C-F960-42CF-BBA0-4990E987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A857F5-96C8-461D-A78C-38E92FE1C5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92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0A4A873-9306-44F1-9047-F853F0082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9893" y="457200"/>
            <a:ext cx="6230956" cy="15693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0B5C48D-A262-4537-89A8-437CBFD860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41648" cy="1600200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6702E7C4-3925-41D8-8339-6521FE726B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603470"/>
            <a:ext cx="4041648" cy="1600200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748BF23-0309-4049-B999-7977CE56B2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3206940"/>
            <a:ext cx="4041648" cy="1600200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342D563E-638C-4E20-9FB7-739D6E4A9A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810409"/>
            <a:ext cx="4041648" cy="1600200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DCF384C-15B5-46CF-BA28-3C6898C9A97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770438" y="2368550"/>
            <a:ext cx="6230411" cy="33909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6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E2DFFA2-22D4-4919-9C0C-45E51AF578AC}"/>
              </a:ext>
            </a:extLst>
          </p:cNvPr>
          <p:cNvSpPr/>
          <p:nvPr userDrawn="1"/>
        </p:nvSpPr>
        <p:spPr>
          <a:xfrm rot="5400000" flipH="1">
            <a:off x="-152592" y="162118"/>
            <a:ext cx="6400418" cy="6095233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4FBF45C-4020-4F59-8E88-4006B53BE427}"/>
              </a:ext>
            </a:extLst>
          </p:cNvPr>
          <p:cNvSpPr/>
          <p:nvPr userDrawn="1"/>
        </p:nvSpPr>
        <p:spPr>
          <a:xfrm rot="5400000" flipH="1">
            <a:off x="-161024" y="143687"/>
            <a:ext cx="6400418" cy="6113043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lumMod val="75000"/>
                  <a:alpha val="87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FCE23BB-F1B6-4676-BAD7-56273E800FEB}"/>
              </a:ext>
            </a:extLst>
          </p:cNvPr>
          <p:cNvSpPr/>
          <p:nvPr userDrawn="1"/>
        </p:nvSpPr>
        <p:spPr>
          <a:xfrm rot="5400000" flipH="1">
            <a:off x="1932850" y="2249496"/>
            <a:ext cx="2211724" cy="6113042"/>
          </a:xfrm>
          <a:prstGeom prst="rect">
            <a:avLst/>
          </a:prstGeom>
          <a:gradFill>
            <a:gsLst>
              <a:gs pos="2000">
                <a:schemeClr val="accent5">
                  <a:alpha val="28000"/>
                </a:schemeClr>
              </a:gs>
              <a:gs pos="100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136A792-3F80-40BE-96DB-0CDC51B9AA89}"/>
              </a:ext>
            </a:extLst>
          </p:cNvPr>
          <p:cNvSpPr/>
          <p:nvPr userDrawn="1"/>
        </p:nvSpPr>
        <p:spPr>
          <a:xfrm rot="6097846">
            <a:off x="767675" y="747345"/>
            <a:ext cx="4808302" cy="4808302"/>
          </a:xfrm>
          <a:prstGeom prst="ellipse">
            <a:avLst/>
          </a:pr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0A3C02BB-F8E9-47C7-AF5B-34F4E0DF2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154" y="987237"/>
            <a:ext cx="4506259" cy="2976491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>
                <a:solidFill>
                  <a:schemeClr val="bg1"/>
                </a:solidFill>
              </a:rPr>
              <a:t>Click to edit Master title style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Subtitle 2">
            <a:extLst>
              <a:ext uri="{FF2B5EF4-FFF2-40B4-BE49-F238E27FC236}">
                <a16:creationId xmlns:a16="http://schemas.microsoft.com/office/drawing/2014/main" id="{585BD763-B468-4FE3-BCE8-C2E276B77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154" y="4393824"/>
            <a:ext cx="4506259" cy="1597145"/>
          </a:xfrm>
        </p:spPr>
        <p:txBody>
          <a:bodyPr>
            <a:norm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1400">
                <a:solidFill>
                  <a:schemeClr val="bg1"/>
                </a:solidFill>
              </a:rPr>
              <a:t>Click to edit Master subtitle style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482A36A-6BEB-495C-8399-9E9EA28C2B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31152" y="627063"/>
            <a:ext cx="4195763" cy="2674937"/>
          </a:xfr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7" name="Picture Placeholder 45">
            <a:extLst>
              <a:ext uri="{FF2B5EF4-FFF2-40B4-BE49-F238E27FC236}">
                <a16:creationId xmlns:a16="http://schemas.microsoft.com/office/drawing/2014/main" id="{23DC67C7-2D14-4866-B487-E6C7EF2D18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31152" y="3621024"/>
            <a:ext cx="4195763" cy="2674937"/>
          </a:xfrm>
          <a:solidFill>
            <a:schemeClr val="accent6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Date Placeholder 1">
            <a:extLst>
              <a:ext uri="{FF2B5EF4-FFF2-40B4-BE49-F238E27FC236}">
                <a16:creationId xmlns:a16="http://schemas.microsoft.com/office/drawing/2014/main" id="{2DCC7554-6615-4584-921E-91285C62C0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09560" y="6409944"/>
            <a:ext cx="3703320" cy="448056"/>
          </a:xfrm>
        </p:spPr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9" name="Slide Number Placeholder 3">
            <a:extLst>
              <a:ext uri="{FF2B5EF4-FFF2-40B4-BE49-F238E27FC236}">
                <a16:creationId xmlns:a16="http://schemas.microsoft.com/office/drawing/2014/main" id="{564CDF61-B448-4746-A22C-52C864C1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7744" y="6409944"/>
            <a:ext cx="438912" cy="448056"/>
          </a:xfrm>
        </p:spPr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EC0C88D-87E5-47C3-AA92-269E45C85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0" y="1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603500"/>
            <a:ext cx="10190163" cy="3468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12C7D5-A921-47A9-8619-DD3D6EC81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4834054">
            <a:off x="4822383" y="-1739232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315B16-F859-4692-83E7-34DB86837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4060818" y="0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55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EC0C88D-87E5-47C3-AA92-269E45C85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0" y="1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3" y="2865438"/>
            <a:ext cx="10240960" cy="27086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12C7D5-A921-47A9-8619-DD3D6EC81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4834054">
            <a:off x="4822383" y="-1739232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315B16-F859-4692-83E7-34DB86837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4060818" y="0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4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B46EB34-1B8B-4396-BFD2-98D14076D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0" y="4460827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E69A3D-D17E-4FD6-87AB-82FA30AC0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4038600" y="4463552"/>
            <a:ext cx="8153401" cy="2394447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1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AE216A4-83E5-4AF8-83B6-82171757B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4834054">
            <a:off x="2944145" y="2710934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43141D-24A2-4BE2-B276-C20C06CB9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4076701" y="4460827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A35F720A-671B-47F4-88B8-83CD2FE3B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807" y="4611271"/>
            <a:ext cx="10229073" cy="1171556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3600">
                <a:solidFill>
                  <a:schemeClr val="bg1"/>
                </a:solidFill>
              </a:rPr>
              <a:t>Click to edit Master title style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38168417-C3D6-45B7-898A-D94F37EA6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1" y="5970897"/>
            <a:ext cx="9448800" cy="429904"/>
          </a:xfrm>
        </p:spPr>
        <p:txBody>
          <a:bodyPr>
            <a:normAutofit/>
          </a:bodyPr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200">
                <a:solidFill>
                  <a:schemeClr val="bg1"/>
                </a:solidFill>
              </a:rPr>
              <a:t>Click to edit Master subtitle style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0F7C81-3A6B-4709-B144-6A0DFEF3B8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88952" cy="4462272"/>
          </a:xfrm>
          <a:solidFill>
            <a:schemeClr val="accent6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4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ABBCEB0-C572-483A-88B2-C65A607EC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-428"/>
            <a:ext cx="12192001" cy="2386759"/>
          </a:xfrm>
          <a:prstGeom prst="rect">
            <a:avLst/>
          </a:prstGeom>
          <a:gradFill>
            <a:gsLst>
              <a:gs pos="10000">
                <a:schemeClr val="accent5">
                  <a:alpha val="86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4DDF8D-E0F6-454C-9BC5-15EF5630F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4817660" y="8011"/>
            <a:ext cx="7374340" cy="2378309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100000">
                <a:schemeClr val="accent2"/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382B2655-24B6-4245-8B87-EE7F138879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00" y="580030"/>
            <a:ext cx="10240903" cy="1009934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Sample Footer Text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1866142-B2E0-46DB-B8B4-2078CE7804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013" y="1819656"/>
            <a:ext cx="2282932" cy="2282932"/>
          </a:xfrm>
          <a:custGeom>
            <a:avLst/>
            <a:gdLst>
              <a:gd name="connsiteX0" fmla="*/ 1141466 w 2282932"/>
              <a:gd name="connsiteY0" fmla="*/ 0 h 2282932"/>
              <a:gd name="connsiteX1" fmla="*/ 2282932 w 2282932"/>
              <a:gd name="connsiteY1" fmla="*/ 1141466 h 2282932"/>
              <a:gd name="connsiteX2" fmla="*/ 1141466 w 2282932"/>
              <a:gd name="connsiteY2" fmla="*/ 2282932 h 2282932"/>
              <a:gd name="connsiteX3" fmla="*/ 0 w 2282932"/>
              <a:gd name="connsiteY3" fmla="*/ 1141466 h 2282932"/>
              <a:gd name="connsiteX4" fmla="*/ 1141466 w 2282932"/>
              <a:gd name="connsiteY4" fmla="*/ 0 h 228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386A221-28CD-49DF-AF22-78815A6E2F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819656"/>
            <a:ext cx="2282932" cy="2282932"/>
          </a:xfrm>
          <a:custGeom>
            <a:avLst/>
            <a:gdLst>
              <a:gd name="connsiteX0" fmla="*/ 1141466 w 2282932"/>
              <a:gd name="connsiteY0" fmla="*/ 0 h 2282932"/>
              <a:gd name="connsiteX1" fmla="*/ 2282932 w 2282932"/>
              <a:gd name="connsiteY1" fmla="*/ 1141466 h 2282932"/>
              <a:gd name="connsiteX2" fmla="*/ 1141466 w 2282932"/>
              <a:gd name="connsiteY2" fmla="*/ 2282932 h 2282932"/>
              <a:gd name="connsiteX3" fmla="*/ 0 w 2282932"/>
              <a:gd name="connsiteY3" fmla="*/ 1141466 h 2282932"/>
              <a:gd name="connsiteX4" fmla="*/ 1141466 w 2282932"/>
              <a:gd name="connsiteY4" fmla="*/ 0 h 228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671C398-D779-4B1A-BD2F-395D1F3F8D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1928" y="1819656"/>
            <a:ext cx="2282932" cy="2282932"/>
          </a:xfrm>
          <a:custGeom>
            <a:avLst/>
            <a:gdLst>
              <a:gd name="connsiteX0" fmla="*/ 1141466 w 2282932"/>
              <a:gd name="connsiteY0" fmla="*/ 0 h 2282932"/>
              <a:gd name="connsiteX1" fmla="*/ 2282932 w 2282932"/>
              <a:gd name="connsiteY1" fmla="*/ 1141466 h 2282932"/>
              <a:gd name="connsiteX2" fmla="*/ 1141466 w 2282932"/>
              <a:gd name="connsiteY2" fmla="*/ 2282932 h 2282932"/>
              <a:gd name="connsiteX3" fmla="*/ 0 w 2282932"/>
              <a:gd name="connsiteY3" fmla="*/ 1141466 h 2282932"/>
              <a:gd name="connsiteX4" fmla="*/ 1141466 w 2282932"/>
              <a:gd name="connsiteY4" fmla="*/ 0 h 228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283C6BE-C8D0-4726-B217-58FE337E5E8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97112" y="1819656"/>
            <a:ext cx="2282932" cy="2282932"/>
          </a:xfrm>
          <a:custGeom>
            <a:avLst/>
            <a:gdLst>
              <a:gd name="connsiteX0" fmla="*/ 1141466 w 2282932"/>
              <a:gd name="connsiteY0" fmla="*/ 0 h 2282932"/>
              <a:gd name="connsiteX1" fmla="*/ 2282932 w 2282932"/>
              <a:gd name="connsiteY1" fmla="*/ 1141466 h 2282932"/>
              <a:gd name="connsiteX2" fmla="*/ 1141466 w 2282932"/>
              <a:gd name="connsiteY2" fmla="*/ 2282932 h 2282932"/>
              <a:gd name="connsiteX3" fmla="*/ 0 w 2282932"/>
              <a:gd name="connsiteY3" fmla="*/ 1141466 h 2282932"/>
              <a:gd name="connsiteX4" fmla="*/ 1141466 w 2282932"/>
              <a:gd name="connsiteY4" fmla="*/ 0 h 228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2932" h="2282932">
                <a:moveTo>
                  <a:pt x="1141466" y="0"/>
                </a:moveTo>
                <a:cubicBezTo>
                  <a:pt x="1771880" y="0"/>
                  <a:pt x="2282932" y="511052"/>
                  <a:pt x="2282932" y="1141466"/>
                </a:cubicBezTo>
                <a:cubicBezTo>
                  <a:pt x="2282932" y="1771880"/>
                  <a:pt x="1771880" y="2282932"/>
                  <a:pt x="1141466" y="2282932"/>
                </a:cubicBezTo>
                <a:cubicBezTo>
                  <a:pt x="511052" y="2282932"/>
                  <a:pt x="0" y="1771880"/>
                  <a:pt x="0" y="1141466"/>
                </a:cubicBezTo>
                <a:cubicBezTo>
                  <a:pt x="0" y="511052"/>
                  <a:pt x="511052" y="0"/>
                  <a:pt x="1141466" y="0"/>
                </a:cubicBezTo>
                <a:close/>
              </a:path>
            </a:pathLst>
          </a:custGeom>
          <a:solidFill>
            <a:schemeClr val="accent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035F3E11-74CF-4460-9FF3-DD91B5E570C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31368" y="4466873"/>
            <a:ext cx="2286000" cy="27432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7D857D03-665D-4D33-B7E8-B85D42470B0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45013" y="4877332"/>
            <a:ext cx="2286000" cy="59436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65D2C286-1A79-4B52-82F1-D5206026936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67663" y="4466873"/>
            <a:ext cx="2286000" cy="27432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F0B53ABB-D4AE-4C0B-9902-0C1763EE40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81308" y="4877332"/>
            <a:ext cx="2286000" cy="59436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3AE87779-12F2-4327-ADEE-3F31BFB8D3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90307" y="4466873"/>
            <a:ext cx="2286000" cy="27432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0DCB8055-0EA2-426F-989D-AC9932A17A1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03952" y="4877332"/>
            <a:ext cx="2286000" cy="59436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308EC59B-41AE-4F1B-9364-A00C479F76B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924408" y="4466873"/>
            <a:ext cx="2286000" cy="27432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BC3965F4-D2B3-4353-A638-332A3F4E70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38053" y="4877332"/>
            <a:ext cx="2286000" cy="594360"/>
          </a:xfrm>
        </p:spPr>
        <p:txBody>
          <a:bodyPr/>
          <a:lstStyle>
            <a:lvl1pPr algn="ctr">
              <a:lnSpc>
                <a:spcPct val="100000"/>
              </a:lnSpc>
              <a:buNone/>
              <a:defRPr sz="16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859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6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4680" userDrawn="1">
          <p15:clr>
            <a:srgbClr val="FBAE40"/>
          </p15:clr>
        </p15:guide>
        <p15:guide id="4" pos="633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Monday, February 1, 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5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5CF8EE9-A776-4052-ABB2-29666265C5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6409177"/>
            <a:ext cx="12192000" cy="456774"/>
            <a:chOff x="0" y="6401226"/>
            <a:chExt cx="12192000" cy="45677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F2F3BB-127D-44BC-A8EF-A8BB5F5911CA}"/>
                </a:ext>
              </a:extLst>
            </p:cNvPr>
            <p:cNvSpPr/>
            <p:nvPr/>
          </p:nvSpPr>
          <p:spPr>
            <a:xfrm rot="10800000" flipH="1">
              <a:off x="0" y="6401226"/>
              <a:ext cx="12192000" cy="456773"/>
            </a:xfrm>
            <a:prstGeom prst="rect">
              <a:avLst/>
            </a:prstGeom>
            <a:gradFill>
              <a:gsLst>
                <a:gs pos="14000">
                  <a:schemeClr val="accent4">
                    <a:alpha val="28000"/>
                  </a:schemeClr>
                </a:gs>
                <a:gs pos="100000">
                  <a:schemeClr val="accent5">
                    <a:alpha val="85000"/>
                  </a:schemeClr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0D1F30-F118-4A1F-A48F-7E5706959F64}"/>
                </a:ext>
              </a:extLst>
            </p:cNvPr>
            <p:cNvSpPr/>
            <p:nvPr/>
          </p:nvSpPr>
          <p:spPr>
            <a:xfrm flipH="1">
              <a:off x="4038602" y="6401228"/>
              <a:ext cx="8153398" cy="456772"/>
            </a:xfrm>
            <a:prstGeom prst="rect">
              <a:avLst/>
            </a:prstGeom>
            <a:gradFill>
              <a:gsLst>
                <a:gs pos="9000">
                  <a:schemeClr val="accent2">
                    <a:lumMod val="60000"/>
                    <a:lumOff val="40000"/>
                    <a:alpha val="55000"/>
                  </a:schemeClr>
                </a:gs>
                <a:gs pos="99000">
                  <a:schemeClr val="accent2"/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Monday, February 1,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b="0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36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80" r:id="rId3"/>
    <p:sldLayoutId id="2147483661" r:id="rId4"/>
    <p:sldLayoutId id="2147483686" r:id="rId5"/>
    <p:sldLayoutId id="2147483684" r:id="rId6"/>
    <p:sldLayoutId id="2147483681" r:id="rId7"/>
    <p:sldLayoutId id="2147483685" r:id="rId8"/>
    <p:sldLayoutId id="2147483650" r:id="rId9"/>
    <p:sldLayoutId id="2147483653" r:id="rId10"/>
    <p:sldLayoutId id="2147483682" r:id="rId11"/>
    <p:sldLayoutId id="2147483683" r:id="rId12"/>
    <p:sldLayoutId id="2147483679" r:id="rId13"/>
    <p:sldLayoutId id="2147483655" r:id="rId14"/>
    <p:sldLayoutId id="2147483656" r:id="rId15"/>
    <p:sldLayoutId id="2147483657" r:id="rId1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5">
                  <a:alpha val="75000"/>
                </a:schemeClr>
              </a:gs>
              <a:gs pos="100000">
                <a:schemeClr val="tx2">
                  <a:lumMod val="50000"/>
                  <a:lumOff val="50000"/>
                  <a:alpha val="48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456773"/>
            <a:ext cx="12191999" cy="64008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2000">
                <a:schemeClr val="accent2">
                  <a:alpha val="7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96001" cy="6858000"/>
          </a:xfrm>
          <a:prstGeom prst="rect">
            <a:avLst/>
          </a:prstGeom>
          <a:gradFill>
            <a:gsLst>
              <a:gs pos="13000">
                <a:schemeClr val="accent2">
                  <a:alpha val="61000"/>
                </a:schemeClr>
              </a:gs>
              <a:gs pos="99000">
                <a:schemeClr val="accent4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799020-4ABD-4E8C-8F34-FD42A314F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918" y="1028700"/>
            <a:ext cx="10614211" cy="1152712"/>
          </a:xfrm>
        </p:spPr>
        <p:txBody>
          <a:bodyPr vert="horz" lIns="0" tIns="0" rIns="0" bIns="0" rtlCol="0" anchor="b">
            <a:normAutofit/>
          </a:bodyPr>
          <a:lstStyle/>
          <a:p>
            <a:r>
              <a:rPr lang="en-US" sz="4000" spc="750"/>
              <a:t>Odontogene infekcije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2B3ACB3-D689-442E-8A40-8680B0FEB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4063256" y="400727"/>
            <a:ext cx="4065484" cy="8849062"/>
          </a:xfrm>
          <a:custGeom>
            <a:avLst/>
            <a:gdLst>
              <a:gd name="connsiteX0" fmla="*/ 0 w 4065484"/>
              <a:gd name="connsiteY0" fmla="*/ 4424531 h 8849062"/>
              <a:gd name="connsiteX1" fmla="*/ 3899197 w 4065484"/>
              <a:gd name="connsiteY1" fmla="*/ 8840480 h 8849062"/>
              <a:gd name="connsiteX2" fmla="*/ 4065484 w 4065484"/>
              <a:gd name="connsiteY2" fmla="*/ 8849062 h 8849062"/>
              <a:gd name="connsiteX3" fmla="*/ 4065483 w 4065484"/>
              <a:gd name="connsiteY3" fmla="*/ 0 h 8849062"/>
              <a:gd name="connsiteX4" fmla="*/ 3899197 w 4065484"/>
              <a:gd name="connsiteY4" fmla="*/ 8581 h 8849062"/>
              <a:gd name="connsiteX5" fmla="*/ 0 w 4065484"/>
              <a:gd name="connsiteY5" fmla="*/ 4424531 h 884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5484" h="8849062">
                <a:moveTo>
                  <a:pt x="0" y="4424531"/>
                </a:moveTo>
                <a:cubicBezTo>
                  <a:pt x="0" y="6722831"/>
                  <a:pt x="1709076" y="8613167"/>
                  <a:pt x="3899197" y="8840480"/>
                </a:cubicBezTo>
                <a:lnTo>
                  <a:pt x="4065484" y="8849062"/>
                </a:lnTo>
                <a:lnTo>
                  <a:pt x="4065483" y="0"/>
                </a:lnTo>
                <a:lnTo>
                  <a:pt x="3899197" y="8581"/>
                </a:lnTo>
                <a:cubicBezTo>
                  <a:pt x="1709075" y="235897"/>
                  <a:pt x="0" y="2126232"/>
                  <a:pt x="0" y="4424531"/>
                </a:cubicBezTo>
                <a:close/>
              </a:path>
            </a:pathLst>
          </a:custGeom>
          <a:gradFill flip="none" rotWithShape="1">
            <a:gsLst>
              <a:gs pos="7000">
                <a:schemeClr val="accent4">
                  <a:lumMod val="60000"/>
                  <a:lumOff val="40000"/>
                  <a:alpha val="3000"/>
                </a:schemeClr>
              </a:gs>
              <a:gs pos="100000">
                <a:schemeClr val="bg1">
                  <a:alpha val="16000"/>
                </a:schemeClr>
              </a:gs>
            </a:gsLst>
            <a:lin ang="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Placeholder 9" descr="A person with her mouth open&#10;&#10;Description automatically generated">
            <a:extLst>
              <a:ext uri="{FF2B5EF4-FFF2-40B4-BE49-F238E27FC236}">
                <a16:creationId xmlns:a16="http://schemas.microsoft.com/office/drawing/2014/main" id="{40CFAB6A-A983-1C53-758A-7309AA3B91A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b="37748"/>
          <a:stretch/>
        </p:blipFill>
        <p:spPr>
          <a:xfrm>
            <a:off x="2343302" y="3351745"/>
            <a:ext cx="7519558" cy="3506255"/>
          </a:xfrm>
          <a:custGeom>
            <a:avLst/>
            <a:gdLst/>
            <a:ahLst/>
            <a:cxnLst/>
            <a:rect l="l" t="t" r="r" b="b"/>
            <a:pathLst>
              <a:path w="7519558" h="3506255">
                <a:moveTo>
                  <a:pt x="3759779" y="0"/>
                </a:moveTo>
                <a:cubicBezTo>
                  <a:pt x="5713450" y="0"/>
                  <a:pt x="7320331" y="1484777"/>
                  <a:pt x="7513560" y="3387468"/>
                </a:cubicBezTo>
                <a:lnTo>
                  <a:pt x="7519558" y="3506255"/>
                </a:lnTo>
                <a:lnTo>
                  <a:pt x="0" y="3506255"/>
                </a:lnTo>
                <a:lnTo>
                  <a:pt x="5998" y="3387468"/>
                </a:lnTo>
                <a:cubicBezTo>
                  <a:pt x="199227" y="1484777"/>
                  <a:pt x="1806109" y="0"/>
                  <a:pt x="375977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057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DF6EA4-CC62-D897-FDFB-F70EFF5FB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CEF6EA-90F5-6F3A-3DB9-E0628DBCB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113" y="2574235"/>
            <a:ext cx="11253649" cy="3497953"/>
          </a:xfrm>
        </p:spPr>
        <p:txBody>
          <a:bodyPr>
            <a:normAutofit/>
          </a:bodyPr>
          <a:lstStyle/>
          <a:p>
            <a:r>
              <a:rPr lang="en-US" dirty="0"/>
              <a:t>U </a:t>
            </a:r>
            <a:r>
              <a:rPr lang="en-US" dirty="0" err="1"/>
              <a:t>slučaju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scesa</a:t>
            </a:r>
            <a:r>
              <a:rPr lang="en-US" dirty="0"/>
              <a:t> </a:t>
            </a:r>
            <a:r>
              <a:rPr lang="en-US" dirty="0" err="1"/>
              <a:t>submandibularnog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 </a:t>
            </a:r>
            <a:r>
              <a:rPr lang="en-US" dirty="0"/>
              <a:t>se </a:t>
            </a:r>
            <a:r>
              <a:rPr lang="en-US" dirty="0" err="1"/>
              <a:t>proteže</a:t>
            </a:r>
            <a:r>
              <a:rPr lang="en-US" dirty="0"/>
              <a:t> od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 </a:t>
            </a:r>
            <a:r>
              <a:rPr lang="en-US" dirty="0" err="1"/>
              <a:t>donje</a:t>
            </a:r>
            <a:r>
              <a:rPr lang="en-US" dirty="0"/>
              <a:t> </a:t>
            </a:r>
            <a:r>
              <a:rPr lang="sr-Latn-RS" dirty="0"/>
              <a:t>vilice</a:t>
            </a:r>
            <a:r>
              <a:rPr lang="en-US" dirty="0"/>
              <a:t> do </a:t>
            </a:r>
            <a:r>
              <a:rPr lang="en-US" dirty="0" err="1"/>
              <a:t>jezične</a:t>
            </a:r>
            <a:r>
              <a:rPr lang="en-US" dirty="0"/>
              <a:t> </a:t>
            </a:r>
            <a:r>
              <a:rPr lang="en-US" dirty="0" err="1"/>
              <a:t>kosti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sternokleidomastoidnog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. </a:t>
            </a:r>
            <a:r>
              <a:rPr lang="en-US" dirty="0" err="1"/>
              <a:t>Otvaranje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gutanje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otežani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praćeni</a:t>
            </a:r>
            <a:r>
              <a:rPr lang="en-US" dirty="0"/>
              <a:t> </a:t>
            </a:r>
            <a:r>
              <a:rPr lang="en-US" dirty="0" err="1"/>
              <a:t>bolovima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submandibularnog</a:t>
            </a:r>
            <a:r>
              <a:rPr lang="en-US" dirty="0"/>
              <a:t> </a:t>
            </a:r>
            <a:r>
              <a:rPr lang="en-US" dirty="0" err="1"/>
              <a:t>apscesa</a:t>
            </a:r>
            <a:r>
              <a:rPr lang="en-US" dirty="0"/>
              <a:t> </a:t>
            </a:r>
            <a:r>
              <a:rPr lang="en-US" dirty="0" err="1"/>
              <a:t>donji</a:t>
            </a:r>
            <a:r>
              <a:rPr lang="en-US" dirty="0"/>
              <a:t> rub </a:t>
            </a:r>
            <a:r>
              <a:rPr lang="en-US" dirty="0" err="1"/>
              <a:t>mandibule</a:t>
            </a:r>
            <a:r>
              <a:rPr lang="en-US" dirty="0"/>
              <a:t> je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palpirati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slučaj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prijeđe</a:t>
            </a:r>
            <a:r>
              <a:rPr lang="en-US" dirty="0"/>
              <a:t> </a:t>
            </a:r>
            <a:r>
              <a:rPr lang="en-US" dirty="0" err="1"/>
              <a:t>donji</a:t>
            </a:r>
            <a:r>
              <a:rPr lang="en-US" dirty="0"/>
              <a:t> rub </a:t>
            </a:r>
            <a:r>
              <a:rPr lang="en-US" dirty="0" err="1"/>
              <a:t>mandibule</a:t>
            </a:r>
            <a:r>
              <a:rPr lang="en-US" dirty="0"/>
              <a:t>, </a:t>
            </a:r>
            <a:r>
              <a:rPr lang="en-US" dirty="0" err="1"/>
              <a:t>proširi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obraz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time </a:t>
            </a:r>
            <a:r>
              <a:rPr lang="en-US" dirty="0" err="1"/>
              <a:t>onemogući</a:t>
            </a:r>
            <a:r>
              <a:rPr lang="en-US" dirty="0"/>
              <a:t> </a:t>
            </a:r>
            <a:r>
              <a:rPr lang="en-US" dirty="0" err="1"/>
              <a:t>palpiranje</a:t>
            </a:r>
            <a:r>
              <a:rPr lang="en-US" dirty="0"/>
              <a:t>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 </a:t>
            </a:r>
            <a:r>
              <a:rPr lang="en-US" dirty="0" err="1"/>
              <a:t>mandibule</a:t>
            </a:r>
            <a:r>
              <a:rPr lang="en-US" dirty="0"/>
              <a:t>. Tada se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</a:t>
            </a:r>
            <a:r>
              <a:rPr lang="en-US" dirty="0" err="1"/>
              <a:t>naziva</a:t>
            </a:r>
            <a:r>
              <a:rPr lang="en-US" dirty="0"/>
              <a:t> </a:t>
            </a:r>
            <a:r>
              <a:rPr lang="en-US" dirty="0" err="1"/>
              <a:t>perimandibularnim</a:t>
            </a:r>
            <a:r>
              <a:rPr lang="en-US" dirty="0"/>
              <a:t> </a:t>
            </a:r>
            <a:r>
              <a:rPr lang="en-US" dirty="0" err="1"/>
              <a:t>apscesom</a:t>
            </a:r>
            <a:r>
              <a:rPr lang="en-US" dirty="0"/>
              <a:t>. </a:t>
            </a:r>
            <a:r>
              <a:rPr lang="en-US" dirty="0" err="1"/>
              <a:t>Perimandibularni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,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nemogućnost</a:t>
            </a:r>
            <a:r>
              <a:rPr lang="en-US" dirty="0"/>
              <a:t> </a:t>
            </a:r>
            <a:r>
              <a:rPr lang="en-US" dirty="0" err="1"/>
              <a:t>palpiranja</a:t>
            </a:r>
            <a:r>
              <a:rPr lang="en-US" dirty="0"/>
              <a:t>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, </a:t>
            </a:r>
            <a:r>
              <a:rPr lang="en-US" dirty="0" err="1"/>
              <a:t>karakt</a:t>
            </a:r>
            <a:r>
              <a:rPr lang="sr-Latn-RS" dirty="0"/>
              <a:t>eriše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otežano</a:t>
            </a:r>
            <a:r>
              <a:rPr lang="en-US" dirty="0"/>
              <a:t> </a:t>
            </a:r>
            <a:r>
              <a:rPr lang="en-US" dirty="0" err="1"/>
              <a:t>gutanje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trizmus</a:t>
            </a:r>
            <a:r>
              <a:rPr lang="en-US" dirty="0"/>
              <a:t>. </a:t>
            </a:r>
            <a:r>
              <a:rPr lang="en-US" dirty="0" err="1"/>
              <a:t>Diferencijalno</a:t>
            </a:r>
            <a:r>
              <a:rPr lang="en-US" dirty="0"/>
              <a:t> </a:t>
            </a:r>
            <a:r>
              <a:rPr lang="en-US" dirty="0" err="1"/>
              <a:t>dijagnostički</a:t>
            </a:r>
            <a:r>
              <a:rPr lang="en-US" dirty="0"/>
              <a:t>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submandibularne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u </a:t>
            </a:r>
            <a:r>
              <a:rPr lang="en-US" dirty="0" err="1"/>
              <a:t>obzir</a:t>
            </a:r>
            <a:r>
              <a:rPr lang="en-US" dirty="0"/>
              <a:t> </a:t>
            </a:r>
            <a:r>
              <a:rPr lang="en-US" dirty="0" err="1"/>
              <a:t>dolaze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akutni</a:t>
            </a:r>
            <a:r>
              <a:rPr lang="en-US" dirty="0"/>
              <a:t> </a:t>
            </a:r>
            <a:r>
              <a:rPr lang="en-US" dirty="0" err="1"/>
              <a:t>sijaloadenitis</a:t>
            </a:r>
            <a:r>
              <a:rPr lang="en-US" dirty="0"/>
              <a:t> </a:t>
            </a:r>
            <a:r>
              <a:rPr lang="en-US" dirty="0" err="1"/>
              <a:t>submandibularne</a:t>
            </a:r>
            <a:r>
              <a:rPr lang="en-US" dirty="0"/>
              <a:t> </a:t>
            </a:r>
            <a:r>
              <a:rPr lang="en-US" dirty="0" err="1"/>
              <a:t>žlijezde</a:t>
            </a:r>
            <a:r>
              <a:rPr lang="en-US" dirty="0"/>
              <a:t>, </a:t>
            </a:r>
            <a:r>
              <a:rPr lang="en-US" dirty="0" err="1"/>
              <a:t>sublingvalna</a:t>
            </a:r>
            <a:r>
              <a:rPr lang="en-US" dirty="0"/>
              <a:t> trauma, trauma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iritacija</a:t>
            </a:r>
            <a:r>
              <a:rPr lang="en-US" dirty="0"/>
              <a:t> </a:t>
            </a:r>
            <a:r>
              <a:rPr lang="en-US" dirty="0" err="1"/>
              <a:t>stranim</a:t>
            </a:r>
            <a:r>
              <a:rPr lang="en-US" dirty="0"/>
              <a:t> </a:t>
            </a:r>
            <a:r>
              <a:rPr lang="en-US" dirty="0" err="1"/>
              <a:t>tijelom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submandibularni</a:t>
            </a:r>
            <a:r>
              <a:rPr lang="en-US" dirty="0"/>
              <a:t> </a:t>
            </a:r>
            <a:r>
              <a:rPr lang="en-US" dirty="0" err="1"/>
              <a:t>limfadenitis</a:t>
            </a:r>
            <a:r>
              <a:rPr lang="sr-Latn-RS" dirty="0"/>
              <a:t>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2918A-0C3F-143B-DAEE-C06466E41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589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B35603-5029-83BD-D119-375E7B40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3669D1-19F5-46CE-FFE2-6D19175C8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175" y="2584174"/>
            <a:ext cx="11263588" cy="3488014"/>
          </a:xfrm>
        </p:spPr>
        <p:txBody>
          <a:bodyPr>
            <a:normAutofit fontScale="92500"/>
          </a:bodyPr>
          <a:lstStyle/>
          <a:p>
            <a:r>
              <a:rPr lang="en-US" dirty="0"/>
              <a:t>Za </a:t>
            </a:r>
            <a:r>
              <a:rPr lang="en-US" dirty="0" err="1"/>
              <a:t>pterigomandibularni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karakteristično</a:t>
            </a:r>
            <a:r>
              <a:rPr lang="en-US" dirty="0"/>
              <a:t> je da </a:t>
            </a:r>
            <a:r>
              <a:rPr lang="en-US" dirty="0" err="1"/>
              <a:t>nikada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sr-Latn-RS" dirty="0"/>
              <a:t>ekstraoralnog otoka</a:t>
            </a:r>
            <a:r>
              <a:rPr lang="en-US" dirty="0"/>
              <a:t>. U </a:t>
            </a:r>
            <a:r>
              <a:rPr lang="en-US" dirty="0" err="1"/>
              <a:t>usnoj</a:t>
            </a:r>
            <a:r>
              <a:rPr lang="en-US" dirty="0"/>
              <a:t> </a:t>
            </a:r>
            <a:r>
              <a:rPr lang="en-US" dirty="0" err="1"/>
              <a:t>šupljini</a:t>
            </a:r>
            <a:r>
              <a:rPr lang="en-US" dirty="0"/>
              <a:t> </a:t>
            </a:r>
            <a:r>
              <a:rPr lang="en-US" dirty="0" err="1"/>
              <a:t>vidljiv</a:t>
            </a:r>
            <a:r>
              <a:rPr lang="sr-Latn-RS" dirty="0"/>
              <a:t> je otok</a:t>
            </a:r>
            <a:r>
              <a:rPr lang="en-US" dirty="0"/>
              <a:t> </a:t>
            </a:r>
            <a:r>
              <a:rPr lang="en-US" dirty="0" err="1"/>
              <a:t>polovi</a:t>
            </a:r>
            <a:r>
              <a:rPr lang="sr-Latn-RS" dirty="0"/>
              <a:t>ne</a:t>
            </a:r>
            <a:r>
              <a:rPr lang="en-US" dirty="0"/>
              <a:t> </a:t>
            </a:r>
            <a:r>
              <a:rPr lang="en-US" dirty="0" err="1"/>
              <a:t>mekog</a:t>
            </a:r>
            <a:r>
              <a:rPr lang="en-US" dirty="0"/>
              <a:t> </a:t>
            </a:r>
            <a:r>
              <a:rPr lang="en-US" dirty="0" err="1"/>
              <a:t>nepca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tonzilarnih</a:t>
            </a:r>
            <a:r>
              <a:rPr lang="en-US" dirty="0"/>
              <a:t> </a:t>
            </a:r>
            <a:r>
              <a:rPr lang="en-US" dirty="0" err="1"/>
              <a:t>lukova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pomak</a:t>
            </a:r>
            <a:r>
              <a:rPr lang="en-US" dirty="0"/>
              <a:t> </a:t>
            </a:r>
            <a:r>
              <a:rPr lang="en-US" dirty="0" err="1"/>
              <a:t>uvule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zdravoj</a:t>
            </a:r>
            <a:r>
              <a:rPr lang="en-US" dirty="0"/>
              <a:t> </a:t>
            </a:r>
            <a:r>
              <a:rPr lang="en-US" dirty="0" err="1"/>
              <a:t>strani</a:t>
            </a:r>
            <a:r>
              <a:rPr lang="en-US" dirty="0"/>
              <a:t>.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zahvaćenosti</a:t>
            </a:r>
            <a:r>
              <a:rPr lang="en-US" dirty="0"/>
              <a:t> </a:t>
            </a:r>
            <a:r>
              <a:rPr lang="en-US" dirty="0" err="1"/>
              <a:t>medijalnog</a:t>
            </a:r>
            <a:r>
              <a:rPr lang="en-US" dirty="0"/>
              <a:t> </a:t>
            </a:r>
            <a:r>
              <a:rPr lang="en-US" dirty="0" err="1"/>
              <a:t>pterigoidnog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 </a:t>
            </a:r>
            <a:r>
              <a:rPr lang="en-US" dirty="0" err="1"/>
              <a:t>upalom</a:t>
            </a:r>
            <a:r>
              <a:rPr lang="en-US" dirty="0"/>
              <a:t>, </a:t>
            </a:r>
            <a:r>
              <a:rPr lang="en-US" dirty="0" err="1"/>
              <a:t>otežano</a:t>
            </a:r>
            <a:r>
              <a:rPr lang="en-US" dirty="0"/>
              <a:t> je </a:t>
            </a:r>
            <a:r>
              <a:rPr lang="en-US" dirty="0" err="1"/>
              <a:t>otvaranje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simptoma</a:t>
            </a:r>
            <a:r>
              <a:rPr lang="en-US" dirty="0"/>
              <a:t> </a:t>
            </a:r>
            <a:r>
              <a:rPr lang="en-US" dirty="0" err="1"/>
              <a:t>trizmusa</a:t>
            </a:r>
            <a:r>
              <a:rPr lang="en-US" dirty="0"/>
              <a:t>, bez </a:t>
            </a:r>
            <a:r>
              <a:rPr lang="en-US" dirty="0" err="1"/>
              <a:t>vidljiv</a:t>
            </a:r>
            <a:r>
              <a:rPr lang="sr-Latn-RS" dirty="0"/>
              <a:t>og ekstraoralnog otoka</a:t>
            </a:r>
            <a:r>
              <a:rPr lang="en-US" dirty="0"/>
              <a:t>, </a:t>
            </a:r>
            <a:r>
              <a:rPr lang="en-US" dirty="0" err="1"/>
              <a:t>uvek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posumnjati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pterigomandibularni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. </a:t>
            </a:r>
            <a:r>
              <a:rPr lang="en-US" dirty="0" err="1"/>
              <a:t>Infekcija</a:t>
            </a:r>
            <a:r>
              <a:rPr lang="en-US" dirty="0"/>
              <a:t> u </a:t>
            </a:r>
            <a:r>
              <a:rPr lang="en-US" dirty="0" err="1"/>
              <a:t>području</a:t>
            </a:r>
            <a:r>
              <a:rPr lang="en-US" dirty="0"/>
              <a:t> </a:t>
            </a:r>
            <a:r>
              <a:rPr lang="en-US" dirty="0" err="1"/>
              <a:t>žvačnih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- </a:t>
            </a:r>
            <a:r>
              <a:rPr lang="en-US" dirty="0" err="1"/>
              <a:t>maseterično</a:t>
            </a:r>
            <a:r>
              <a:rPr lang="en-US" dirty="0"/>
              <a:t>, </a:t>
            </a:r>
            <a:r>
              <a:rPr lang="en-US" dirty="0" err="1"/>
              <a:t>pterigoidno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temporalno</a:t>
            </a:r>
            <a:r>
              <a:rPr lang="en-US" dirty="0"/>
              <a:t> </a:t>
            </a:r>
            <a:r>
              <a:rPr lang="en-US" dirty="0" err="1"/>
              <a:t>područje</a:t>
            </a:r>
            <a:r>
              <a:rPr lang="en-US" dirty="0"/>
              <a:t>-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karakterističan</a:t>
            </a:r>
            <a:r>
              <a:rPr lang="en-US" dirty="0"/>
              <a:t> </a:t>
            </a:r>
            <a:r>
              <a:rPr lang="en-US" dirty="0" err="1"/>
              <a:t>znak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trizmus</a:t>
            </a:r>
            <a:r>
              <a:rPr lang="en-US" dirty="0"/>
              <a:t>. </a:t>
            </a:r>
            <a:r>
              <a:rPr lang="en-US" dirty="0" err="1"/>
              <a:t>Odsustvo</a:t>
            </a:r>
            <a:r>
              <a:rPr lang="en-US" dirty="0"/>
              <a:t> </a:t>
            </a:r>
            <a:r>
              <a:rPr lang="en-US" dirty="0" err="1"/>
              <a:t>trizmusa</a:t>
            </a:r>
            <a:r>
              <a:rPr lang="en-US" dirty="0"/>
              <a:t> u </a:t>
            </a:r>
            <a:r>
              <a:rPr lang="en-US" dirty="0" err="1"/>
              <a:t>kliničkoj</a:t>
            </a:r>
            <a:r>
              <a:rPr lang="en-US" dirty="0"/>
              <a:t> </a:t>
            </a:r>
            <a:r>
              <a:rPr lang="en-US" dirty="0" err="1"/>
              <a:t>slici</a:t>
            </a:r>
            <a:r>
              <a:rPr lang="en-US" dirty="0"/>
              <a:t> </a:t>
            </a:r>
            <a:r>
              <a:rPr lang="en-US" dirty="0" err="1"/>
              <a:t>siguran</a:t>
            </a:r>
            <a:r>
              <a:rPr lang="en-US" dirty="0"/>
              <a:t> je </a:t>
            </a:r>
            <a:r>
              <a:rPr lang="en-US" dirty="0" err="1"/>
              <a:t>znak</a:t>
            </a:r>
            <a:r>
              <a:rPr lang="en-US" dirty="0"/>
              <a:t> da </a:t>
            </a:r>
            <a:r>
              <a:rPr lang="en-US" dirty="0" err="1"/>
              <a:t>ovi</a:t>
            </a:r>
            <a:r>
              <a:rPr lang="en-US" dirty="0"/>
              <a:t> </a:t>
            </a:r>
            <a:r>
              <a:rPr lang="en-US" dirty="0" err="1"/>
              <a:t>prostori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zahvaćeni</a:t>
            </a:r>
            <a:r>
              <a:rPr lang="en-US" dirty="0"/>
              <a:t> </a:t>
            </a:r>
            <a:r>
              <a:rPr lang="en-US" dirty="0" err="1"/>
              <a:t>upalnim</a:t>
            </a:r>
            <a:r>
              <a:rPr lang="en-US" dirty="0"/>
              <a:t> </a:t>
            </a:r>
            <a:r>
              <a:rPr lang="en-US" dirty="0" err="1"/>
              <a:t>procesom</a:t>
            </a:r>
            <a:r>
              <a:rPr lang="en-US" dirty="0"/>
              <a:t>. </a:t>
            </a:r>
            <a:r>
              <a:rPr lang="en-US" dirty="0" err="1"/>
              <a:t>Iz</a:t>
            </a:r>
            <a:r>
              <a:rPr lang="sr-Latn-RS" dirty="0"/>
              <a:t>uzetak </a:t>
            </a:r>
            <a:r>
              <a:rPr lang="en-US" dirty="0"/>
              <a:t>od </a:t>
            </a:r>
            <a:r>
              <a:rPr lang="en-US" dirty="0" err="1"/>
              <a:t>ovoga</a:t>
            </a:r>
            <a:r>
              <a:rPr lang="en-US" dirty="0"/>
              <a:t> </a:t>
            </a:r>
            <a:r>
              <a:rPr lang="en-US" dirty="0" err="1"/>
              <a:t>pravila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sr-Latn-RS" dirty="0"/>
              <a:t>imunokompromitovanih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ovog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ne mora </a:t>
            </a:r>
            <a:r>
              <a:rPr lang="en-US" dirty="0" err="1"/>
              <a:t>uvek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prisut</a:t>
            </a:r>
            <a:r>
              <a:rPr lang="sr-Latn-RS" dirty="0"/>
              <a:t>an</a:t>
            </a:r>
            <a:r>
              <a:rPr lang="en-US" dirty="0"/>
              <a:t> </a:t>
            </a:r>
            <a:r>
              <a:rPr lang="en-US" dirty="0" err="1"/>
              <a:t>vidljiv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, pose</a:t>
            </a:r>
            <a:r>
              <a:rPr lang="sr-Latn-RS" dirty="0"/>
              <a:t>bno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dublje</a:t>
            </a:r>
            <a:r>
              <a:rPr lang="en-US" dirty="0"/>
              <a:t> u </a:t>
            </a:r>
            <a:r>
              <a:rPr lang="en-US" dirty="0" err="1"/>
              <a:t>mišićnoj</a:t>
            </a:r>
            <a:r>
              <a:rPr lang="en-US" dirty="0"/>
              <a:t> </a:t>
            </a:r>
            <a:r>
              <a:rPr lang="en-US" dirty="0" err="1"/>
              <a:t>masi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onemogućava</a:t>
            </a:r>
            <a:r>
              <a:rPr lang="en-US" dirty="0"/>
              <a:t> </a:t>
            </a:r>
            <a:r>
              <a:rPr lang="en-US" dirty="0" err="1"/>
              <a:t>razvoj</a:t>
            </a:r>
            <a:r>
              <a:rPr lang="en-US" dirty="0"/>
              <a:t> </a:t>
            </a:r>
            <a:r>
              <a:rPr lang="en-US" dirty="0" err="1"/>
              <a:t>veće</a:t>
            </a:r>
            <a:r>
              <a:rPr lang="sr-Latn-RS" dirty="0"/>
              <a:t>g otoka</a:t>
            </a:r>
            <a:r>
              <a:rPr lang="en-US" dirty="0"/>
              <a:t>. To je </a:t>
            </a:r>
            <a:r>
              <a:rPr lang="en-US" dirty="0" err="1"/>
              <a:t>ujedno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razlika</a:t>
            </a:r>
            <a:r>
              <a:rPr lang="en-US" dirty="0"/>
              <a:t> od </a:t>
            </a:r>
            <a:r>
              <a:rPr lang="en-US" dirty="0" err="1"/>
              <a:t>procesa</a:t>
            </a:r>
            <a:r>
              <a:rPr lang="en-US" dirty="0"/>
              <a:t> u </a:t>
            </a:r>
            <a:r>
              <a:rPr lang="en-US" dirty="0" err="1"/>
              <a:t>bukalnom</a:t>
            </a:r>
            <a:r>
              <a:rPr lang="en-US" dirty="0"/>
              <a:t> </a:t>
            </a:r>
            <a:r>
              <a:rPr lang="en-US" dirty="0" err="1"/>
              <a:t>prostoru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je </a:t>
            </a:r>
            <a:r>
              <a:rPr lang="en-US" dirty="0" err="1"/>
              <a:t>vidljiv</a:t>
            </a:r>
            <a:r>
              <a:rPr lang="sr-Latn-RS" dirty="0"/>
              <a:t> otok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vodeći</a:t>
            </a:r>
            <a:r>
              <a:rPr lang="en-US" dirty="0"/>
              <a:t> </a:t>
            </a:r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en-US" dirty="0" err="1"/>
              <a:t>znak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252A0-E7D0-0713-CBF2-BA72477F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825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6149DC-2F4D-113F-1A4D-939D98049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7CB90-EDD4-49F8-0E76-8727004FA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175" y="2633870"/>
            <a:ext cx="11263588" cy="343831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parafaringealnog</a:t>
            </a:r>
            <a:r>
              <a:rPr lang="en-US" dirty="0"/>
              <a:t> </a:t>
            </a:r>
            <a:r>
              <a:rPr lang="en-US" dirty="0" err="1"/>
              <a:t>apscesa</a:t>
            </a:r>
            <a:r>
              <a:rPr lang="en-US" dirty="0"/>
              <a:t> </a:t>
            </a:r>
            <a:r>
              <a:rPr lang="sr-Latn-RS" dirty="0"/>
              <a:t>otok</a:t>
            </a:r>
            <a:r>
              <a:rPr lang="en-US" dirty="0"/>
              <a:t> se </a:t>
            </a:r>
            <a:r>
              <a:rPr lang="en-US" dirty="0" err="1"/>
              <a:t>javlja</a:t>
            </a:r>
            <a:r>
              <a:rPr lang="en-US" dirty="0"/>
              <a:t> </a:t>
            </a:r>
            <a:r>
              <a:rPr lang="en-US" dirty="0" err="1"/>
              <a:t>iza</a:t>
            </a:r>
            <a:r>
              <a:rPr lang="en-US" dirty="0"/>
              <a:t> </a:t>
            </a:r>
            <a:r>
              <a:rPr lang="en-US" dirty="0" err="1"/>
              <a:t>angulusa</a:t>
            </a:r>
            <a:r>
              <a:rPr lang="en-US" dirty="0"/>
              <a:t> </a:t>
            </a:r>
            <a:r>
              <a:rPr lang="en-US" dirty="0" err="1"/>
              <a:t>mandibule</a:t>
            </a:r>
            <a:r>
              <a:rPr lang="en-US" dirty="0"/>
              <a:t>. </a:t>
            </a:r>
            <a:r>
              <a:rPr lang="en-US" dirty="0" err="1"/>
              <a:t>Trizmus</a:t>
            </a:r>
            <a:r>
              <a:rPr lang="en-US" dirty="0"/>
              <a:t> je </a:t>
            </a:r>
            <a:r>
              <a:rPr lang="en-US" dirty="0" err="1"/>
              <a:t>prisutan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upalom</a:t>
            </a:r>
            <a:r>
              <a:rPr lang="en-US" dirty="0"/>
              <a:t> </a:t>
            </a:r>
            <a:r>
              <a:rPr lang="en-US" dirty="0" err="1"/>
              <a:t>zahvaćenog</a:t>
            </a:r>
            <a:r>
              <a:rPr lang="en-US" dirty="0"/>
              <a:t> </a:t>
            </a:r>
            <a:r>
              <a:rPr lang="en-US" dirty="0" err="1"/>
              <a:t>medijalnog</a:t>
            </a:r>
            <a:r>
              <a:rPr lang="en-US" dirty="0"/>
              <a:t> </a:t>
            </a:r>
            <a:r>
              <a:rPr lang="en-US" dirty="0" err="1"/>
              <a:t>pterigoidnog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. </a:t>
            </a:r>
            <a:r>
              <a:rPr lang="en-US" dirty="0" err="1"/>
              <a:t>Pacijenti</a:t>
            </a:r>
            <a:r>
              <a:rPr lang="en-US" dirty="0"/>
              <a:t> se </a:t>
            </a:r>
            <a:r>
              <a:rPr lang="en-US" dirty="0" err="1"/>
              <a:t>žale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bol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otežano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onemogućeno</a:t>
            </a:r>
            <a:r>
              <a:rPr lang="en-US" dirty="0"/>
              <a:t> </a:t>
            </a:r>
            <a:r>
              <a:rPr lang="en-US" dirty="0" err="1"/>
              <a:t>gutanje</a:t>
            </a:r>
            <a:r>
              <a:rPr lang="en-US" dirty="0"/>
              <a:t>. </a:t>
            </a:r>
            <a:r>
              <a:rPr lang="en-US" dirty="0" err="1"/>
              <a:t>Intraoralno</a:t>
            </a:r>
            <a:r>
              <a:rPr lang="en-US" dirty="0"/>
              <a:t> je </a:t>
            </a:r>
            <a:r>
              <a:rPr lang="en-US" dirty="0" err="1"/>
              <a:t>vidljiv</a:t>
            </a:r>
            <a:r>
              <a:rPr lang="en-US" dirty="0"/>
              <a:t> </a:t>
            </a:r>
            <a:r>
              <a:rPr lang="en-US" dirty="0" err="1"/>
              <a:t>pomak</a:t>
            </a:r>
            <a:r>
              <a:rPr lang="en-US" dirty="0"/>
              <a:t> </a:t>
            </a:r>
            <a:r>
              <a:rPr lang="en-US" dirty="0" err="1"/>
              <a:t>lateraln</a:t>
            </a:r>
            <a:r>
              <a:rPr lang="sr-Latn-RS" dirty="0"/>
              <a:t>og zida ždrel</a:t>
            </a:r>
            <a:r>
              <a:rPr lang="en-US" dirty="0"/>
              <a:t>a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medijalno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 </a:t>
            </a:r>
            <a:r>
              <a:rPr lang="en-US" dirty="0" err="1"/>
              <a:t>velikog</a:t>
            </a:r>
            <a:r>
              <a:rPr lang="en-US" dirty="0"/>
              <a:t> dela </a:t>
            </a:r>
            <a:r>
              <a:rPr lang="en-US" dirty="0" err="1"/>
              <a:t>tonzilarnih</a:t>
            </a:r>
            <a:r>
              <a:rPr lang="en-US" dirty="0"/>
              <a:t> </a:t>
            </a:r>
            <a:r>
              <a:rPr lang="en-US" dirty="0" err="1"/>
              <a:t>lukova</a:t>
            </a:r>
            <a:r>
              <a:rPr lang="sr-Latn-RS" dirty="0"/>
              <a:t> i</a:t>
            </a:r>
            <a:r>
              <a:rPr lang="en-US" dirty="0"/>
              <a:t> </a:t>
            </a:r>
            <a:r>
              <a:rPr lang="en-US" dirty="0" err="1"/>
              <a:t>manjeg</a:t>
            </a:r>
            <a:r>
              <a:rPr lang="en-US" dirty="0"/>
              <a:t> </a:t>
            </a:r>
            <a:r>
              <a:rPr lang="en-US" dirty="0" err="1"/>
              <a:t>dijela</a:t>
            </a:r>
            <a:r>
              <a:rPr lang="en-US" dirty="0"/>
              <a:t> </a:t>
            </a:r>
            <a:r>
              <a:rPr lang="en-US" dirty="0" err="1"/>
              <a:t>mekog</a:t>
            </a:r>
            <a:r>
              <a:rPr lang="en-US" dirty="0"/>
              <a:t> </a:t>
            </a:r>
            <a:r>
              <a:rPr lang="en-US" dirty="0" err="1"/>
              <a:t>nepca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 err="1"/>
              <a:t>Retrofaringealni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</a:t>
            </a:r>
            <a:r>
              <a:rPr lang="en-US" dirty="0" err="1"/>
              <a:t>praćen</a:t>
            </a:r>
            <a:r>
              <a:rPr lang="en-US" dirty="0"/>
              <a:t> je </a:t>
            </a:r>
            <a:r>
              <a:rPr lang="en-US" dirty="0" err="1"/>
              <a:t>bol</a:t>
            </a:r>
            <a:r>
              <a:rPr lang="sr-Latn-RS" dirty="0"/>
              <a:t>om</a:t>
            </a:r>
            <a:r>
              <a:rPr lang="en-US" dirty="0"/>
              <a:t>, </a:t>
            </a:r>
            <a:r>
              <a:rPr lang="en-US" dirty="0" err="1"/>
              <a:t>disfagijom</a:t>
            </a:r>
            <a:r>
              <a:rPr lang="en-US" dirty="0"/>
              <a:t>, </a:t>
            </a:r>
            <a:r>
              <a:rPr lang="en-US" dirty="0" err="1"/>
              <a:t>dispnejom</a:t>
            </a:r>
            <a:r>
              <a:rPr lang="en-US" dirty="0"/>
              <a:t>, </a:t>
            </a:r>
            <a:r>
              <a:rPr lang="en-US" dirty="0" err="1"/>
              <a:t>povišenom</a:t>
            </a:r>
            <a:r>
              <a:rPr lang="en-US" dirty="0"/>
              <a:t> </a:t>
            </a:r>
            <a:r>
              <a:rPr lang="en-US" dirty="0" err="1"/>
              <a:t>telesnom</a:t>
            </a:r>
            <a:r>
              <a:rPr lang="en-US" dirty="0"/>
              <a:t> </a:t>
            </a:r>
            <a:r>
              <a:rPr lang="en-US" dirty="0" err="1"/>
              <a:t>temperaturom</a:t>
            </a:r>
            <a:r>
              <a:rPr lang="en-US" dirty="0"/>
              <a:t> </a:t>
            </a:r>
            <a:r>
              <a:rPr lang="sr-Latn-RS" dirty="0"/>
              <a:t>i</a:t>
            </a:r>
            <a:r>
              <a:rPr lang="en-US" dirty="0"/>
              <a:t> </a:t>
            </a:r>
            <a:r>
              <a:rPr lang="en-US" dirty="0" err="1"/>
              <a:t>ponekad</a:t>
            </a:r>
            <a:r>
              <a:rPr lang="en-US" dirty="0"/>
              <a:t> </a:t>
            </a:r>
            <a:r>
              <a:rPr lang="en-US" dirty="0" err="1"/>
              <a:t>trizmusom</a:t>
            </a:r>
            <a:r>
              <a:rPr lang="en-US" dirty="0"/>
              <a:t>. </a:t>
            </a:r>
            <a:r>
              <a:rPr lang="en-US" dirty="0" err="1"/>
              <a:t>Dijagnoza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scesa</a:t>
            </a:r>
            <a:r>
              <a:rPr lang="en-US" dirty="0"/>
              <a:t> </a:t>
            </a:r>
            <a:r>
              <a:rPr lang="en-US" dirty="0" err="1"/>
              <a:t>retrofaringealnog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potvrđuje</a:t>
            </a:r>
            <a:r>
              <a:rPr lang="en-US" dirty="0"/>
              <a:t> se </a:t>
            </a:r>
            <a:r>
              <a:rPr lang="en-US" dirty="0" err="1"/>
              <a:t>rendgenskim</a:t>
            </a:r>
            <a:r>
              <a:rPr lang="en-US" dirty="0"/>
              <a:t> </a:t>
            </a:r>
            <a:r>
              <a:rPr lang="en-US" dirty="0" err="1"/>
              <a:t>snim</a:t>
            </a:r>
            <a:r>
              <a:rPr lang="sr-Latn-RS" dirty="0"/>
              <a:t>kom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sni</a:t>
            </a:r>
            <a:r>
              <a:rPr lang="sr-Latn-RS" dirty="0"/>
              <a:t>mkom</a:t>
            </a:r>
            <a:r>
              <a:rPr lang="en-US" dirty="0"/>
              <a:t> </a:t>
            </a:r>
            <a:r>
              <a:rPr lang="en-US" dirty="0" err="1"/>
              <a:t>kompjutorizirane</a:t>
            </a:r>
            <a:r>
              <a:rPr lang="en-US" dirty="0"/>
              <a:t> </a:t>
            </a:r>
            <a:r>
              <a:rPr lang="en-US" dirty="0" err="1"/>
              <a:t>tomografijena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vidi</a:t>
            </a:r>
            <a:r>
              <a:rPr lang="en-US" dirty="0"/>
              <a:t> </a:t>
            </a:r>
            <a:r>
              <a:rPr lang="en-US" dirty="0" err="1"/>
              <a:t>proširenje</a:t>
            </a:r>
            <a:r>
              <a:rPr lang="en-US" dirty="0"/>
              <a:t> tog </a:t>
            </a:r>
            <a:r>
              <a:rPr lang="en-US" dirty="0" err="1"/>
              <a:t>prostora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upala</a:t>
            </a:r>
            <a:r>
              <a:rPr lang="en-US" dirty="0"/>
              <a:t> </a:t>
            </a:r>
            <a:r>
              <a:rPr lang="en-US" dirty="0" err="1"/>
              <a:t>dospe</a:t>
            </a:r>
            <a:r>
              <a:rPr lang="en-US" dirty="0"/>
              <a:t> u </a:t>
            </a:r>
            <a:r>
              <a:rPr lang="en-US" dirty="0" err="1"/>
              <a:t>parotidni</a:t>
            </a:r>
            <a:r>
              <a:rPr lang="en-US" dirty="0"/>
              <a:t> </a:t>
            </a:r>
            <a:r>
              <a:rPr lang="en-US" dirty="0" err="1"/>
              <a:t>prostor</a:t>
            </a:r>
            <a:r>
              <a:rPr lang="en-US" dirty="0"/>
              <a:t>, </a:t>
            </a:r>
            <a:r>
              <a:rPr lang="en-US" dirty="0" err="1"/>
              <a:t>pojavitće</a:t>
            </a:r>
            <a:r>
              <a:rPr lang="en-US" dirty="0"/>
              <a:t> se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koj</a:t>
            </a:r>
            <a:r>
              <a:rPr lang="sr-Latn-RS" dirty="0"/>
              <a:t>i</a:t>
            </a:r>
            <a:r>
              <a:rPr lang="en-US" dirty="0"/>
              <a:t> se </a:t>
            </a:r>
            <a:r>
              <a:rPr lang="en-US" dirty="0" err="1"/>
              <a:t>proteže</a:t>
            </a:r>
            <a:r>
              <a:rPr lang="en-US" dirty="0"/>
              <a:t> </a:t>
            </a:r>
            <a:r>
              <a:rPr lang="en-US" dirty="0" err="1"/>
              <a:t>preaurikularno</a:t>
            </a:r>
            <a:r>
              <a:rPr lang="en-US" dirty="0"/>
              <a:t> od </a:t>
            </a:r>
            <a:r>
              <a:rPr lang="en-US" dirty="0" err="1"/>
              <a:t>zigomatičnog</a:t>
            </a:r>
            <a:r>
              <a:rPr lang="en-US" dirty="0"/>
              <a:t> </a:t>
            </a:r>
            <a:r>
              <a:rPr lang="en-US" dirty="0" err="1"/>
              <a:t>luka</a:t>
            </a:r>
            <a:r>
              <a:rPr lang="en-US" dirty="0"/>
              <a:t> do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 </a:t>
            </a:r>
            <a:r>
              <a:rPr lang="en-US" dirty="0" err="1"/>
              <a:t>mandibule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natrag</a:t>
            </a:r>
            <a:r>
              <a:rPr lang="en-US" dirty="0"/>
              <a:t> u </a:t>
            </a:r>
            <a:r>
              <a:rPr lang="en-US" dirty="0" err="1"/>
              <a:t>retromandibularnu</a:t>
            </a:r>
            <a:r>
              <a:rPr lang="en-US" dirty="0"/>
              <a:t> </a:t>
            </a:r>
            <a:r>
              <a:rPr lang="en-US" dirty="0" err="1"/>
              <a:t>regiju</a:t>
            </a:r>
            <a:r>
              <a:rPr lang="en-US" dirty="0"/>
              <a:t> u </a:t>
            </a:r>
            <a:r>
              <a:rPr lang="en-US" dirty="0" err="1"/>
              <a:t>kojoj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odiže</a:t>
            </a:r>
            <a:r>
              <a:rPr lang="en-US" dirty="0"/>
              <a:t> </a:t>
            </a:r>
            <a:r>
              <a:rPr lang="en-US" dirty="0" err="1"/>
              <a:t>lobulus</a:t>
            </a:r>
            <a:r>
              <a:rPr lang="en-US" dirty="0"/>
              <a:t> </a:t>
            </a:r>
            <a:r>
              <a:rPr lang="sr-Latn-RS" dirty="0"/>
              <a:t>uha</a:t>
            </a:r>
            <a:r>
              <a:rPr lang="en-US" dirty="0"/>
              <a:t>. </a:t>
            </a:r>
            <a:r>
              <a:rPr lang="en-US" dirty="0" err="1"/>
              <a:t>Pacijent</a:t>
            </a:r>
            <a:r>
              <a:rPr lang="en-US" dirty="0"/>
              <a:t> </a:t>
            </a:r>
            <a:r>
              <a:rPr lang="en-US" dirty="0" err="1"/>
              <a:t>oseća</a:t>
            </a:r>
            <a:r>
              <a:rPr lang="en-US" dirty="0"/>
              <a:t> jake </a:t>
            </a:r>
            <a:r>
              <a:rPr lang="en-US" dirty="0" err="1"/>
              <a:t>bolove</a:t>
            </a:r>
            <a:r>
              <a:rPr lang="en-US" dirty="0"/>
              <a:t> </a:t>
            </a:r>
            <a:r>
              <a:rPr lang="en-US" dirty="0" err="1"/>
              <a:t>naglašene</a:t>
            </a:r>
            <a:r>
              <a:rPr lang="en-US" dirty="0"/>
              <a:t> </a:t>
            </a:r>
            <a:r>
              <a:rPr lang="en-US" dirty="0" err="1"/>
              <a:t>prilikom</a:t>
            </a:r>
            <a:r>
              <a:rPr lang="en-US" dirty="0"/>
              <a:t> </a:t>
            </a:r>
            <a:r>
              <a:rPr lang="en-US" dirty="0" err="1"/>
              <a:t>jela</a:t>
            </a:r>
            <a:r>
              <a:rPr lang="en-US" dirty="0"/>
              <a:t>, a n</a:t>
            </a:r>
            <a:r>
              <a:rPr lang="sr-Latn-RS" dirty="0"/>
              <a:t>jegovu lokalizaciju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pripisuje</a:t>
            </a:r>
            <a:r>
              <a:rPr lang="en-US" dirty="0"/>
              <a:t> </a:t>
            </a:r>
            <a:r>
              <a:rPr lang="en-US" dirty="0" err="1"/>
              <a:t>uhu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E9A8B-09C2-72AE-1035-A800E6661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472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51EDC-A9D4-B21E-DDA9-62550C1FD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Komplikacije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upale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57E562-40D9-D4E5-85D8-763383AE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0864D-C89F-31B9-DD44-2098D2973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627" y="2603499"/>
            <a:ext cx="11648660" cy="380644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Komplikacije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en-US" dirty="0" err="1"/>
              <a:t>razvijaju</a:t>
            </a:r>
            <a:r>
              <a:rPr lang="en-US" dirty="0"/>
              <a:t> se </a:t>
            </a:r>
            <a:r>
              <a:rPr lang="en-US" dirty="0" err="1"/>
              <a:t>napredovanjem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primarnih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sr-Latn-RS" dirty="0"/>
              <a:t> </a:t>
            </a:r>
            <a:r>
              <a:rPr lang="en-US" dirty="0"/>
              <a:t>u </a:t>
            </a:r>
            <a:r>
              <a:rPr lang="en-US" dirty="0" err="1"/>
              <a:t>susedna</a:t>
            </a:r>
            <a:r>
              <a:rPr lang="en-US" dirty="0"/>
              <a:t> </a:t>
            </a:r>
            <a:r>
              <a:rPr lang="en-US" dirty="0" err="1"/>
              <a:t>anatomska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. </a:t>
            </a:r>
            <a:r>
              <a:rPr lang="en-US" dirty="0" err="1"/>
              <a:t>Nastaju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posledica</a:t>
            </a:r>
            <a:r>
              <a:rPr lang="en-US" dirty="0"/>
              <a:t> </a:t>
            </a:r>
            <a:r>
              <a:rPr lang="en-US" dirty="0" err="1"/>
              <a:t>nelečenja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kasnog</a:t>
            </a:r>
            <a:r>
              <a:rPr lang="en-US" dirty="0"/>
              <a:t> </a:t>
            </a:r>
            <a:r>
              <a:rPr lang="en-US" dirty="0" err="1"/>
              <a:t>lečenja</a:t>
            </a:r>
            <a:r>
              <a:rPr lang="sr-Latn-RS" dirty="0"/>
              <a:t> </a:t>
            </a:r>
            <a:r>
              <a:rPr lang="en-US" dirty="0" err="1"/>
              <a:t>složenijeg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, a </a:t>
            </a:r>
            <a:r>
              <a:rPr lang="sr-Latn-RS" dirty="0"/>
              <a:t>naročito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ugroženi</a:t>
            </a:r>
            <a:r>
              <a:rPr lang="en-US" dirty="0"/>
              <a:t> </a:t>
            </a:r>
            <a:r>
              <a:rPr lang="en-US" dirty="0" err="1"/>
              <a:t>imunokompromitirani</a:t>
            </a:r>
            <a:r>
              <a:rPr lang="en-US" dirty="0"/>
              <a:t> </a:t>
            </a:r>
            <a:r>
              <a:rPr lang="en-US" dirty="0" err="1"/>
              <a:t>pacijenti</a:t>
            </a:r>
            <a:r>
              <a:rPr lang="en-US" dirty="0"/>
              <a:t> . Naime, r</a:t>
            </a:r>
            <a:r>
              <a:rPr lang="sr-Latn-RS" dirty="0"/>
              <a:t>e</a:t>
            </a:r>
            <a:r>
              <a:rPr lang="en-US" dirty="0"/>
              <a:t>č je o </a:t>
            </a:r>
            <a:r>
              <a:rPr lang="en-US" dirty="0" err="1"/>
              <a:t>stanjima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zahtevaju</a:t>
            </a:r>
            <a:r>
              <a:rPr lang="en-US" dirty="0"/>
              <a:t> </a:t>
            </a:r>
            <a:r>
              <a:rPr lang="en-US" dirty="0" err="1"/>
              <a:t>hitnu</a:t>
            </a:r>
            <a:r>
              <a:rPr lang="en-US" dirty="0"/>
              <a:t> </a:t>
            </a:r>
            <a:r>
              <a:rPr lang="en-US" dirty="0" err="1"/>
              <a:t>hospitalizaciju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multidisciplinarni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sr-Latn-RS" dirty="0"/>
              <a:t> </a:t>
            </a:r>
            <a:r>
              <a:rPr lang="en-US" dirty="0" err="1"/>
              <a:t>lečenju</a:t>
            </a:r>
            <a:r>
              <a:rPr lang="sr-Latn-RS" dirty="0"/>
              <a:t> </a:t>
            </a:r>
            <a:r>
              <a:rPr lang="en-US" dirty="0" err="1"/>
              <a:t>Jedna</a:t>
            </a:r>
            <a:r>
              <a:rPr lang="en-US" dirty="0"/>
              <a:t> od </a:t>
            </a:r>
            <a:r>
              <a:rPr lang="en-US" dirty="0" err="1"/>
              <a:t>neželjenih</a:t>
            </a:r>
            <a:r>
              <a:rPr lang="en-US" dirty="0"/>
              <a:t> </a:t>
            </a:r>
            <a:r>
              <a:rPr lang="en-US" dirty="0" err="1"/>
              <a:t>komplikacija</a:t>
            </a:r>
            <a:r>
              <a:rPr lang="en-US" dirty="0"/>
              <a:t> je </a:t>
            </a:r>
            <a:r>
              <a:rPr lang="en-US" dirty="0" err="1"/>
              <a:t>tromboza</a:t>
            </a:r>
            <a:r>
              <a:rPr lang="en-US" dirty="0"/>
              <a:t> </a:t>
            </a:r>
            <a:r>
              <a:rPr lang="en-US" dirty="0" err="1"/>
              <a:t>kavernoznog</a:t>
            </a:r>
            <a:r>
              <a:rPr lang="en-US" dirty="0"/>
              <a:t> </a:t>
            </a:r>
            <a:r>
              <a:rPr lang="en-US" dirty="0" err="1"/>
              <a:t>sinusa</a:t>
            </a:r>
            <a:r>
              <a:rPr lang="en-US" dirty="0"/>
              <a:t>. </a:t>
            </a:r>
            <a:r>
              <a:rPr lang="en-US" dirty="0" err="1"/>
              <a:t>Venska</a:t>
            </a:r>
            <a:r>
              <a:rPr lang="en-US" dirty="0"/>
              <a:t> </a:t>
            </a:r>
            <a:r>
              <a:rPr lang="sr-Latn-RS" dirty="0"/>
              <a:t>cirkulacija </a:t>
            </a:r>
            <a:r>
              <a:rPr lang="en-US" dirty="0" err="1"/>
              <a:t>glave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vrata</a:t>
            </a:r>
            <a:r>
              <a:rPr lang="en-US" dirty="0"/>
              <a:t> je </a:t>
            </a:r>
            <a:r>
              <a:rPr lang="en-US" dirty="0" err="1"/>
              <a:t>putem</a:t>
            </a:r>
            <a:r>
              <a:rPr lang="en-US" dirty="0"/>
              <a:t> </a:t>
            </a:r>
            <a:r>
              <a:rPr lang="en-US" dirty="0" err="1"/>
              <a:t>donje</a:t>
            </a:r>
            <a:r>
              <a:rPr lang="en-US" dirty="0"/>
              <a:t> </a:t>
            </a:r>
            <a:r>
              <a:rPr lang="en-US" dirty="0" err="1"/>
              <a:t>oftalmične</a:t>
            </a:r>
            <a:r>
              <a:rPr lang="en-US" dirty="0"/>
              <a:t> </a:t>
            </a:r>
            <a:r>
              <a:rPr lang="en-US" dirty="0" err="1"/>
              <a:t>vene</a:t>
            </a:r>
            <a:r>
              <a:rPr lang="en-US" dirty="0"/>
              <a:t> </a:t>
            </a:r>
            <a:r>
              <a:rPr lang="en-US" dirty="0" err="1"/>
              <a:t>povezana</a:t>
            </a:r>
            <a:r>
              <a:rPr lang="en-US" dirty="0"/>
              <a:t> s </a:t>
            </a:r>
            <a:r>
              <a:rPr lang="en-US" dirty="0" err="1"/>
              <a:t>pterigoidnim</a:t>
            </a:r>
            <a:r>
              <a:rPr lang="en-US" dirty="0"/>
              <a:t> </a:t>
            </a:r>
            <a:r>
              <a:rPr lang="en-US" dirty="0" err="1"/>
              <a:t>venskim</a:t>
            </a:r>
            <a:r>
              <a:rPr lang="en-US" dirty="0"/>
              <a:t> </a:t>
            </a:r>
            <a:r>
              <a:rPr lang="en-US" dirty="0" err="1"/>
              <a:t>spletom</a:t>
            </a:r>
            <a:r>
              <a:rPr lang="en-US" dirty="0"/>
              <a:t> </a:t>
            </a:r>
            <a:r>
              <a:rPr lang="en-US" dirty="0" err="1"/>
              <a:t>kojeg</a:t>
            </a:r>
            <a:r>
              <a:rPr lang="sr-Latn-RS" dirty="0"/>
              <a:t> </a:t>
            </a:r>
            <a:r>
              <a:rPr lang="en-US" dirty="0" err="1"/>
              <a:t>čine</a:t>
            </a:r>
            <a:r>
              <a:rPr lang="en-US" dirty="0"/>
              <a:t> </a:t>
            </a:r>
            <a:r>
              <a:rPr lang="en-US" dirty="0" err="1"/>
              <a:t>vene</a:t>
            </a:r>
            <a:r>
              <a:rPr lang="en-US" dirty="0"/>
              <a:t> </a:t>
            </a:r>
            <a:r>
              <a:rPr lang="en-US" dirty="0" err="1"/>
              <a:t>infratemporalnog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pterigopalatinalnog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u </a:t>
            </a:r>
            <a:r>
              <a:rPr lang="en-US" dirty="0" err="1"/>
              <a:t>vezi</a:t>
            </a:r>
            <a:r>
              <a:rPr lang="en-US" dirty="0"/>
              <a:t> s </a:t>
            </a:r>
            <a:r>
              <a:rPr lang="en-US" dirty="0" err="1"/>
              <a:t>venskim</a:t>
            </a:r>
            <a:r>
              <a:rPr lang="sr-Latn-RS" dirty="0"/>
              <a:t> </a:t>
            </a:r>
            <a:r>
              <a:rPr lang="en-US" dirty="0" err="1"/>
              <a:t>optokom</a:t>
            </a:r>
            <a:r>
              <a:rPr lang="en-US" dirty="0"/>
              <a:t> </a:t>
            </a:r>
            <a:r>
              <a:rPr lang="en-US" dirty="0" err="1"/>
              <a:t>pterigomandibularnog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parafaringealnog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. </a:t>
            </a:r>
            <a:r>
              <a:rPr lang="en-US" dirty="0" err="1"/>
              <a:t>Osim</a:t>
            </a:r>
            <a:r>
              <a:rPr lang="en-US" dirty="0"/>
              <a:t> toga, vena </a:t>
            </a:r>
            <a:r>
              <a:rPr lang="en-US" dirty="0" err="1"/>
              <a:t>facijalis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sr-Latn-RS" dirty="0"/>
              <a:t> </a:t>
            </a:r>
            <a:r>
              <a:rPr lang="en-US" dirty="0" err="1"/>
              <a:t>vene</a:t>
            </a:r>
            <a:r>
              <a:rPr lang="en-US" dirty="0"/>
              <a:t> angularis </a:t>
            </a:r>
            <a:r>
              <a:rPr lang="en-US" dirty="0" err="1"/>
              <a:t>povezana</a:t>
            </a:r>
            <a:r>
              <a:rPr lang="en-US" dirty="0"/>
              <a:t> je </a:t>
            </a:r>
            <a:r>
              <a:rPr lang="en-US" dirty="0" err="1"/>
              <a:t>donjom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gornjom</a:t>
            </a:r>
            <a:r>
              <a:rPr lang="en-US" dirty="0"/>
              <a:t> </a:t>
            </a:r>
            <a:r>
              <a:rPr lang="en-US" dirty="0" err="1"/>
              <a:t>oftalmičnom</a:t>
            </a:r>
            <a:r>
              <a:rPr lang="en-US" dirty="0"/>
              <a:t> venom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uli</a:t>
            </a:r>
            <a:r>
              <a:rPr lang="sr-Latn-RS" dirty="0"/>
              <a:t>va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kavernozni</a:t>
            </a:r>
            <a:r>
              <a:rPr lang="en-US" dirty="0"/>
              <a:t> sinus. </a:t>
            </a:r>
            <a:r>
              <a:rPr lang="en-US" dirty="0" err="1"/>
              <a:t>Budući</a:t>
            </a:r>
            <a:r>
              <a:rPr lang="en-US" dirty="0"/>
              <a:t> da </a:t>
            </a:r>
            <a:r>
              <a:rPr lang="en-US" dirty="0" err="1"/>
              <a:t>duralni</a:t>
            </a:r>
            <a:r>
              <a:rPr lang="en-US" dirty="0"/>
              <a:t> </a:t>
            </a:r>
            <a:r>
              <a:rPr lang="en-US" dirty="0" err="1"/>
              <a:t>venski</a:t>
            </a:r>
            <a:r>
              <a:rPr lang="en-US" dirty="0"/>
              <a:t> </a:t>
            </a:r>
            <a:r>
              <a:rPr lang="en-US" dirty="0" err="1"/>
              <a:t>sinusi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zalistke</a:t>
            </a:r>
            <a:r>
              <a:rPr lang="en-US" dirty="0"/>
              <a:t>, </a:t>
            </a:r>
            <a:r>
              <a:rPr lang="en-US" dirty="0" err="1"/>
              <a:t>krv</a:t>
            </a:r>
            <a:r>
              <a:rPr lang="en-US" dirty="0"/>
              <a:t> se </a:t>
            </a:r>
            <a:r>
              <a:rPr lang="en-US" dirty="0" err="1"/>
              <a:t>kreće</a:t>
            </a:r>
            <a:r>
              <a:rPr lang="en-US" dirty="0"/>
              <a:t> </a:t>
            </a:r>
            <a:r>
              <a:rPr lang="en-US" dirty="0" err="1"/>
              <a:t>sukladno</a:t>
            </a:r>
            <a:r>
              <a:rPr lang="sr-Latn-RS" dirty="0"/>
              <a:t> </a:t>
            </a:r>
            <a:r>
              <a:rPr lang="en-US" dirty="0" err="1"/>
              <a:t>gradijentu</a:t>
            </a:r>
            <a:r>
              <a:rPr lang="en-US" dirty="0"/>
              <a:t> </a:t>
            </a:r>
            <a:r>
              <a:rPr lang="sr-Latn-RS" dirty="0"/>
              <a:t>pritiska</a:t>
            </a:r>
            <a:r>
              <a:rPr lang="en-US" dirty="0"/>
              <a:t>. Time je </a:t>
            </a:r>
            <a:r>
              <a:rPr lang="en-US" dirty="0" err="1"/>
              <a:t>omogućeno</a:t>
            </a:r>
            <a:r>
              <a:rPr lang="en-US" dirty="0"/>
              <a:t> </a:t>
            </a:r>
            <a:r>
              <a:rPr lang="en-US" dirty="0" err="1"/>
              <a:t>retrogradno</a:t>
            </a:r>
            <a:r>
              <a:rPr lang="en-U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navedenih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kavernozni</a:t>
            </a:r>
            <a:r>
              <a:rPr lang="en-US" dirty="0"/>
              <a:t> sinus. </a:t>
            </a:r>
            <a:r>
              <a:rPr lang="en-US" dirty="0" err="1"/>
              <a:t>Klinički</a:t>
            </a:r>
            <a:r>
              <a:rPr lang="en-US" dirty="0"/>
              <a:t> se </a:t>
            </a:r>
            <a:r>
              <a:rPr lang="en-US" dirty="0" err="1"/>
              <a:t>manife</a:t>
            </a:r>
            <a:r>
              <a:rPr lang="sr-Latn-RS" dirty="0"/>
              <a:t>stuje</a:t>
            </a:r>
            <a:r>
              <a:rPr lang="en-US" dirty="0"/>
              <a:t> </a:t>
            </a:r>
            <a:r>
              <a:rPr lang="en-US" dirty="0" err="1"/>
              <a:t>simptomima</a:t>
            </a:r>
            <a:r>
              <a:rPr lang="en-US" dirty="0"/>
              <a:t> koji </a:t>
            </a:r>
            <a:r>
              <a:rPr lang="en-US" dirty="0" err="1"/>
              <a:t>upućuju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opstrukciju</a:t>
            </a:r>
            <a:r>
              <a:rPr lang="sr-Latn-RS" dirty="0"/>
              <a:t> </a:t>
            </a:r>
            <a:r>
              <a:rPr lang="en-US" dirty="0" err="1"/>
              <a:t>venske</a:t>
            </a:r>
            <a:r>
              <a:rPr lang="en-US" dirty="0"/>
              <a:t> </a:t>
            </a:r>
            <a:r>
              <a:rPr lang="en-US" dirty="0" err="1"/>
              <a:t>drenaže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neurološke</a:t>
            </a:r>
            <a:r>
              <a:rPr lang="en-US" dirty="0"/>
              <a:t> </a:t>
            </a:r>
            <a:r>
              <a:rPr lang="en-US" dirty="0" err="1"/>
              <a:t>znakove</a:t>
            </a:r>
            <a:r>
              <a:rPr lang="en-US" dirty="0"/>
              <a:t> </a:t>
            </a:r>
            <a:r>
              <a:rPr lang="en-US" dirty="0" err="1"/>
              <a:t>usled</a:t>
            </a:r>
            <a:r>
              <a:rPr lang="en-US" dirty="0"/>
              <a:t> </a:t>
            </a:r>
            <a:r>
              <a:rPr lang="en-US" dirty="0" err="1"/>
              <a:t>zahvaćanja</a:t>
            </a:r>
            <a:r>
              <a:rPr lang="en-US" dirty="0"/>
              <a:t> </a:t>
            </a:r>
            <a:r>
              <a:rPr lang="en-US" dirty="0" err="1"/>
              <a:t>moždanih</a:t>
            </a:r>
            <a:r>
              <a:rPr lang="en-US" dirty="0"/>
              <a:t> </a:t>
            </a:r>
            <a:r>
              <a:rPr lang="sr-Latn-RS" dirty="0"/>
              <a:t>nerava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sr-Latn-RS" dirty="0"/>
              <a:t> </a:t>
            </a:r>
            <a:r>
              <a:rPr lang="en-US" dirty="0" err="1"/>
              <a:t>oftalmoplegija</a:t>
            </a:r>
            <a:r>
              <a:rPr lang="en-US" dirty="0"/>
              <a:t>, </a:t>
            </a:r>
            <a:r>
              <a:rPr lang="en-US" dirty="0" err="1"/>
              <a:t>proširene</a:t>
            </a:r>
            <a:r>
              <a:rPr lang="en-US" dirty="0"/>
              <a:t> </a:t>
            </a:r>
            <a:r>
              <a:rPr lang="en-US" dirty="0" err="1"/>
              <a:t>zjenice</a:t>
            </a:r>
            <a:r>
              <a:rPr lang="en-US" dirty="0"/>
              <a:t>, </a:t>
            </a:r>
            <a:r>
              <a:rPr lang="en-US" dirty="0" err="1"/>
              <a:t>smanjen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odsutan</a:t>
            </a:r>
            <a:r>
              <a:rPr lang="en-US" dirty="0"/>
              <a:t> </a:t>
            </a:r>
            <a:r>
              <a:rPr lang="en-US" dirty="0" err="1"/>
              <a:t>kornealni</a:t>
            </a:r>
            <a:r>
              <a:rPr lang="en-US" dirty="0"/>
              <a:t> </a:t>
            </a:r>
            <a:r>
              <a:rPr lang="en-US" dirty="0" err="1"/>
              <a:t>pritisak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edem</a:t>
            </a:r>
            <a:r>
              <a:rPr lang="en-US" dirty="0"/>
              <a:t> </a:t>
            </a:r>
            <a:r>
              <a:rPr lang="en-US" dirty="0" err="1"/>
              <a:t>periorbitalnog</a:t>
            </a:r>
            <a:r>
              <a:rPr lang="sr-Latn-RS" dirty="0"/>
              <a:t> 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opće</a:t>
            </a:r>
            <a:r>
              <a:rPr lang="en-US" dirty="0"/>
              <a:t> </a:t>
            </a:r>
            <a:r>
              <a:rPr lang="en-US" dirty="0" err="1"/>
              <a:t>simtome</a:t>
            </a:r>
            <a:r>
              <a:rPr lang="en-US" dirty="0"/>
              <a:t> </a:t>
            </a:r>
            <a:r>
              <a:rPr lang="en-US" dirty="0" err="1"/>
              <a:t>vrućice</a:t>
            </a:r>
            <a:r>
              <a:rPr lang="en-US" dirty="0"/>
              <a:t>, </a:t>
            </a:r>
            <a:r>
              <a:rPr lang="en-US" dirty="0" err="1"/>
              <a:t>glavobolje</a:t>
            </a:r>
            <a:r>
              <a:rPr lang="en-US" dirty="0"/>
              <a:t>, </a:t>
            </a:r>
            <a:r>
              <a:rPr lang="en-US" dirty="0" err="1"/>
              <a:t>somnolencije</a:t>
            </a:r>
            <a:r>
              <a:rPr lang="sr-Latn-RS" dirty="0"/>
              <a:t>. </a:t>
            </a:r>
            <a:r>
              <a:rPr lang="en-US" dirty="0" err="1"/>
              <a:t>Bakterijski</a:t>
            </a:r>
            <a:r>
              <a:rPr lang="en-US" dirty="0"/>
              <a:t> meningitis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mozga</a:t>
            </a:r>
            <a:r>
              <a:rPr lang="en-US" dirty="0"/>
              <a:t> </a:t>
            </a:r>
            <a:r>
              <a:rPr lang="en-US" dirty="0" err="1"/>
              <a:t>nastaje</a:t>
            </a:r>
            <a:r>
              <a:rPr lang="en-US" dirty="0"/>
              <a:t> </a:t>
            </a:r>
            <a:r>
              <a:rPr lang="en-US" dirty="0" err="1"/>
              <a:t>endokranijalnim</a:t>
            </a:r>
            <a:r>
              <a:rPr lang="en-US" dirty="0"/>
              <a:t> </a:t>
            </a:r>
            <a:r>
              <a:rPr lang="en-US" dirty="0" err="1"/>
              <a:t>širenjem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sr-Latn-R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hematogeno</a:t>
            </a:r>
            <a:r>
              <a:rPr lang="en-US" dirty="0"/>
              <a:t>, </a:t>
            </a:r>
            <a:r>
              <a:rPr lang="en-US" dirty="0" err="1"/>
              <a:t>venskim</a:t>
            </a:r>
            <a:r>
              <a:rPr lang="en-US" dirty="0"/>
              <a:t> </a:t>
            </a:r>
            <a:r>
              <a:rPr lang="en-US" dirty="0" err="1"/>
              <a:t>dreniranjem</a:t>
            </a:r>
            <a:r>
              <a:rPr lang="en-US" dirty="0"/>
              <a:t> u </a:t>
            </a:r>
            <a:r>
              <a:rPr lang="en-US" dirty="0" err="1"/>
              <a:t>kavernozni</a:t>
            </a:r>
            <a:r>
              <a:rPr lang="en-US" dirty="0"/>
              <a:t> sinus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limfnim</a:t>
            </a:r>
            <a:r>
              <a:rPr lang="en-US" dirty="0"/>
              <a:t> </a:t>
            </a:r>
            <a:r>
              <a:rPr lang="en-US" dirty="0" err="1"/>
              <a:t>sustavom</a:t>
            </a:r>
            <a:r>
              <a:rPr lang="en-US" dirty="0"/>
              <a:t>. </a:t>
            </a:r>
            <a:r>
              <a:rPr lang="en-US" dirty="0" err="1"/>
              <a:t>Specifični</a:t>
            </a:r>
            <a:r>
              <a:rPr lang="sr-Latn-RS" dirty="0"/>
              <a:t> </a:t>
            </a:r>
            <a:r>
              <a:rPr lang="en-US" dirty="0" err="1"/>
              <a:t>znakovi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glavobolja</a:t>
            </a:r>
            <a:r>
              <a:rPr lang="en-US" dirty="0"/>
              <a:t>, </a:t>
            </a:r>
            <a:r>
              <a:rPr lang="en-US" dirty="0" err="1"/>
              <a:t>mučnina</a:t>
            </a:r>
            <a:r>
              <a:rPr lang="en-US" dirty="0"/>
              <a:t>, </a:t>
            </a:r>
            <a:r>
              <a:rPr lang="en-US" dirty="0" err="1"/>
              <a:t>groznica</a:t>
            </a:r>
            <a:r>
              <a:rPr lang="en-US" dirty="0"/>
              <a:t>, </a:t>
            </a:r>
            <a:r>
              <a:rPr lang="en-US" dirty="0" err="1"/>
              <a:t>konvulzije</a:t>
            </a:r>
            <a:r>
              <a:rPr lang="en-US" dirty="0"/>
              <a:t>, </a:t>
            </a:r>
            <a:r>
              <a:rPr lang="en-US" dirty="0" err="1"/>
              <a:t>ispadi</a:t>
            </a:r>
            <a:r>
              <a:rPr lang="en-US" dirty="0"/>
              <a:t> </a:t>
            </a:r>
            <a:r>
              <a:rPr lang="en-US" dirty="0" err="1"/>
              <a:t>vidnog</a:t>
            </a:r>
            <a:r>
              <a:rPr lang="en-US" dirty="0"/>
              <a:t> </a:t>
            </a:r>
            <a:r>
              <a:rPr lang="en-US" dirty="0" err="1"/>
              <a:t>polja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disfazija</a:t>
            </a:r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9B373-41F0-D227-CC67-ADC236836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88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121E11-65A2-809F-DC40-E520F7C7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3AE55-D287-F0F0-12C6-253D44E75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načina</a:t>
            </a:r>
            <a:r>
              <a:rPr lang="en-US" dirty="0"/>
              <a:t> </a:t>
            </a:r>
            <a:r>
              <a:rPr lang="en-US" dirty="0" err="1"/>
              <a:t>širenja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u </a:t>
            </a:r>
            <a:r>
              <a:rPr lang="en-US" dirty="0" err="1"/>
              <a:t>medijastinum</a:t>
            </a:r>
            <a:r>
              <a:rPr lang="en-US" dirty="0"/>
              <a:t>.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parafaringealnog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sr-Latn-RS" dirty="0"/>
              <a:t> </a:t>
            </a:r>
            <a:r>
              <a:rPr lang="en-US" dirty="0" err="1"/>
              <a:t>erozijom</a:t>
            </a:r>
            <a:r>
              <a:rPr lang="en-US" dirty="0"/>
              <a:t> </a:t>
            </a:r>
            <a:r>
              <a:rPr lang="en-US" dirty="0" err="1"/>
              <a:t>vezivne</a:t>
            </a:r>
            <a:r>
              <a:rPr lang="en-US" dirty="0"/>
              <a:t> </a:t>
            </a:r>
            <a:r>
              <a:rPr lang="en-US" dirty="0" err="1"/>
              <a:t>karotidne</a:t>
            </a:r>
            <a:r>
              <a:rPr lang="en-US" dirty="0"/>
              <a:t> o</a:t>
            </a:r>
            <a:r>
              <a:rPr lang="sr-Latn-RS" dirty="0"/>
              <a:t>pne,</a:t>
            </a:r>
            <a:r>
              <a:rPr lang="en-US" dirty="0"/>
              <a:t> </a:t>
            </a:r>
            <a:r>
              <a:rPr lang="en-US" dirty="0" err="1"/>
              <a:t>arterije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obavija</a:t>
            </a:r>
            <a:r>
              <a:rPr lang="en-US" dirty="0"/>
              <a:t> </a:t>
            </a:r>
            <a:r>
              <a:rPr lang="en-US" dirty="0" err="1"/>
              <a:t>karotis</a:t>
            </a:r>
            <a:r>
              <a:rPr lang="en-US" dirty="0"/>
              <a:t> </a:t>
            </a:r>
            <a:r>
              <a:rPr lang="en-US" dirty="0" err="1"/>
              <a:t>komunis</a:t>
            </a:r>
            <a:r>
              <a:rPr lang="en-US" dirty="0"/>
              <a:t>, </a:t>
            </a:r>
            <a:r>
              <a:rPr lang="en-US" dirty="0" err="1"/>
              <a:t>venu</a:t>
            </a:r>
            <a:r>
              <a:rPr lang="en-US" dirty="0"/>
              <a:t> jugularis</a:t>
            </a:r>
            <a:r>
              <a:rPr lang="sr-Latn-RS" dirty="0"/>
              <a:t> </a:t>
            </a:r>
            <a:r>
              <a:rPr lang="en-US" dirty="0" err="1"/>
              <a:t>internu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nervus </a:t>
            </a:r>
            <a:r>
              <a:rPr lang="en-US" dirty="0" err="1"/>
              <a:t>vagus</a:t>
            </a:r>
            <a:r>
              <a:rPr lang="en-US" dirty="0"/>
              <a:t>,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spušta</a:t>
            </a:r>
            <a:r>
              <a:rPr lang="en-US" dirty="0"/>
              <a:t> se u </a:t>
            </a:r>
            <a:r>
              <a:rPr lang="en-US" dirty="0" err="1"/>
              <a:t>medijastinum</a:t>
            </a:r>
            <a:r>
              <a:rPr lang="en-US" dirty="0"/>
              <a:t>.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sr-Latn-RS" dirty="0"/>
              <a:t> </a:t>
            </a:r>
            <a:r>
              <a:rPr lang="en-US" dirty="0" err="1"/>
              <a:t>parafaringealnog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koji se </a:t>
            </a:r>
            <a:r>
              <a:rPr lang="en-US" dirty="0" err="1"/>
              <a:t>dalje</a:t>
            </a:r>
            <a:r>
              <a:rPr lang="en-US" dirty="0"/>
              <a:t> </a:t>
            </a:r>
            <a:r>
              <a:rPr lang="en-US" dirty="0" err="1"/>
              <a:t>nastavlja</a:t>
            </a:r>
            <a:r>
              <a:rPr lang="en-US" dirty="0"/>
              <a:t> u </a:t>
            </a:r>
            <a:r>
              <a:rPr lang="en-US" dirty="0" err="1"/>
              <a:t>retrofaringealni</a:t>
            </a:r>
            <a:r>
              <a:rPr lang="en-US" dirty="0"/>
              <a:t> </a:t>
            </a:r>
            <a:r>
              <a:rPr lang="en-US" dirty="0" err="1"/>
              <a:t>prostor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spušta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medijastinum</a:t>
            </a:r>
            <a:r>
              <a:rPr lang="en-US" dirty="0"/>
              <a:t>. </a:t>
            </a:r>
            <a:r>
              <a:rPr lang="en-US" dirty="0" err="1"/>
              <a:t>Klinička</a:t>
            </a:r>
            <a:r>
              <a:rPr lang="en-US" dirty="0"/>
              <a:t> </a:t>
            </a:r>
            <a:r>
              <a:rPr lang="en-US" dirty="0" err="1"/>
              <a:t>slika</a:t>
            </a:r>
            <a:r>
              <a:rPr lang="en-US" dirty="0"/>
              <a:t> </a:t>
            </a:r>
            <a:r>
              <a:rPr lang="en-US" dirty="0" err="1"/>
              <a:t>medijastinisa</a:t>
            </a:r>
            <a:r>
              <a:rPr lang="en-US" dirty="0"/>
              <a:t> </a:t>
            </a:r>
            <a:r>
              <a:rPr lang="en-US" dirty="0" err="1"/>
              <a:t>praćena</a:t>
            </a:r>
            <a:r>
              <a:rPr lang="en-US" dirty="0"/>
              <a:t> je </a:t>
            </a:r>
            <a:r>
              <a:rPr lang="en-US" dirty="0" err="1"/>
              <a:t>dispnejom</a:t>
            </a:r>
            <a:r>
              <a:rPr lang="en-US" dirty="0"/>
              <a:t>, </a:t>
            </a:r>
            <a:r>
              <a:rPr lang="en-US" dirty="0" err="1"/>
              <a:t>povišenom</a:t>
            </a:r>
            <a:r>
              <a:rPr lang="en-US" dirty="0"/>
              <a:t> </a:t>
            </a:r>
            <a:r>
              <a:rPr lang="en-US" dirty="0" err="1"/>
              <a:t>temperaturom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boli</a:t>
            </a:r>
            <a:r>
              <a:rPr lang="en-US" dirty="0"/>
              <a:t> u </a:t>
            </a:r>
            <a:r>
              <a:rPr lang="en-US" dirty="0" err="1"/>
              <a:t>grudima</a:t>
            </a:r>
            <a:r>
              <a:rPr lang="sr-Latn-RS" dirty="0"/>
              <a:t> </a:t>
            </a:r>
            <a:r>
              <a:rPr lang="en-US" dirty="0" err="1"/>
              <a:t>Učestala</a:t>
            </a:r>
            <a:r>
              <a:rPr lang="en-US" dirty="0"/>
              <a:t> je </a:t>
            </a:r>
            <a:r>
              <a:rPr lang="en-US" dirty="0" err="1"/>
              <a:t>posljedica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sinusitis. </a:t>
            </a:r>
            <a:r>
              <a:rPr lang="en-US" dirty="0" err="1"/>
              <a:t>Periapikalni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gornjih</a:t>
            </a:r>
            <a:r>
              <a:rPr lang="sr-Latn-RS" dirty="0"/>
              <a:t> </a:t>
            </a:r>
            <a:r>
              <a:rPr lang="en-US" dirty="0" err="1"/>
              <a:t>molara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se </a:t>
            </a:r>
            <a:r>
              <a:rPr lang="en-US" dirty="0" err="1"/>
              <a:t>širi</a:t>
            </a:r>
            <a:r>
              <a:rPr lang="en-US" dirty="0"/>
              <a:t> u </a:t>
            </a:r>
            <a:r>
              <a:rPr lang="en-US" dirty="0" err="1"/>
              <a:t>sinusnu</a:t>
            </a:r>
            <a:r>
              <a:rPr lang="en-US" dirty="0"/>
              <a:t> </a:t>
            </a:r>
            <a:r>
              <a:rPr lang="en-US" dirty="0" err="1"/>
              <a:t>šupljinu</a:t>
            </a:r>
            <a:r>
              <a:rPr lang="en-US" dirty="0"/>
              <a:t> od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od</a:t>
            </a:r>
            <a:r>
              <a:rPr lang="sr-Latn-RS" dirty="0"/>
              <a:t>vaja</a:t>
            </a:r>
            <a:r>
              <a:rPr lang="en-US" dirty="0"/>
              <a:t> tanka </a:t>
            </a:r>
            <a:r>
              <a:rPr lang="en-US" dirty="0" err="1"/>
              <a:t>koštana</a:t>
            </a:r>
            <a:r>
              <a:rPr lang="en-US" dirty="0"/>
              <a:t> </a:t>
            </a:r>
            <a:r>
              <a:rPr lang="en-US" dirty="0" err="1"/>
              <a:t>lamela</a:t>
            </a:r>
            <a:r>
              <a:rPr lang="en-US" dirty="0"/>
              <a:t>, a </a:t>
            </a:r>
            <a:r>
              <a:rPr lang="en-US" dirty="0" err="1"/>
              <a:t>ponekad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sr-Latn-RS" dirty="0"/>
              <a:t> </a:t>
            </a:r>
            <a:r>
              <a:rPr lang="en-US" dirty="0" err="1"/>
              <a:t>vr</a:t>
            </a:r>
            <a:r>
              <a:rPr lang="sr-Latn-RS" dirty="0"/>
              <a:t>hovi</a:t>
            </a:r>
            <a:r>
              <a:rPr lang="en-US" dirty="0"/>
              <a:t> </a:t>
            </a:r>
            <a:r>
              <a:rPr lang="en-US" dirty="0" err="1"/>
              <a:t>korijena</a:t>
            </a:r>
            <a:r>
              <a:rPr lang="en-US" dirty="0"/>
              <a:t> </a:t>
            </a:r>
            <a:r>
              <a:rPr lang="en-US" dirty="0" err="1"/>
              <a:t>strše</a:t>
            </a:r>
            <a:r>
              <a:rPr lang="en-US" dirty="0"/>
              <a:t> u </a:t>
            </a:r>
            <a:r>
              <a:rPr lang="en-US" dirty="0" err="1"/>
              <a:t>nju</a:t>
            </a:r>
            <a:r>
              <a:rPr lang="en-US" dirty="0"/>
              <a:t>.</a:t>
            </a:r>
            <a:endParaRPr lang="sr-Latn-RS" dirty="0"/>
          </a:p>
          <a:p>
            <a:pPr marL="0" indent="0">
              <a:buNone/>
            </a:pPr>
            <a:r>
              <a:rPr lang="en-US" dirty="0" err="1"/>
              <a:t>Poseban</a:t>
            </a:r>
            <a:r>
              <a:rPr lang="en-US" dirty="0"/>
              <a:t> </a:t>
            </a:r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en-US" dirty="0" err="1"/>
              <a:t>entitet</a:t>
            </a:r>
            <a:r>
              <a:rPr lang="en-US" dirty="0"/>
              <a:t> koji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životno</a:t>
            </a:r>
            <a:r>
              <a:rPr lang="en-US" dirty="0"/>
              <a:t> </a:t>
            </a:r>
            <a:r>
              <a:rPr lang="en-US" dirty="0" err="1"/>
              <a:t>ugrožavajući</a:t>
            </a:r>
            <a:r>
              <a:rPr lang="en-US" dirty="0"/>
              <a:t> za </a:t>
            </a:r>
            <a:r>
              <a:rPr lang="en-US" dirty="0" err="1"/>
              <a:t>pacijenta</a:t>
            </a:r>
            <a:r>
              <a:rPr lang="en-US" dirty="0"/>
              <a:t> je </a:t>
            </a:r>
            <a:r>
              <a:rPr lang="en-US" dirty="0" err="1"/>
              <a:t>Ludwigova</a:t>
            </a:r>
            <a:r>
              <a:rPr lang="sr-Latn-RS" dirty="0"/>
              <a:t> </a:t>
            </a:r>
            <a:r>
              <a:rPr lang="en-US" dirty="0"/>
              <a:t>angina, </a:t>
            </a:r>
            <a:r>
              <a:rPr lang="en-US" dirty="0" err="1"/>
              <a:t>brzo</a:t>
            </a:r>
            <a:r>
              <a:rPr lang="en-US" dirty="0"/>
              <a:t> </a:t>
            </a:r>
            <a:r>
              <a:rPr lang="en-US" dirty="0" err="1"/>
              <a:t>šireći</a:t>
            </a:r>
            <a:r>
              <a:rPr lang="en-US" dirty="0"/>
              <a:t> </a:t>
            </a:r>
            <a:r>
              <a:rPr lang="en-US" dirty="0" err="1"/>
              <a:t>celulitis</a:t>
            </a:r>
            <a:r>
              <a:rPr lang="en-US" dirty="0"/>
              <a:t> </a:t>
            </a:r>
            <a:r>
              <a:rPr lang="en-US" dirty="0" err="1"/>
              <a:t>submandibularnog</a:t>
            </a:r>
            <a:r>
              <a:rPr lang="en-US" dirty="0"/>
              <a:t>, </a:t>
            </a:r>
            <a:r>
              <a:rPr lang="en-US" dirty="0" err="1"/>
              <a:t>sublingvalnog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submentalnog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. U </a:t>
            </a:r>
            <a:r>
              <a:rPr lang="en-US" dirty="0" err="1"/>
              <a:t>usnoj</a:t>
            </a:r>
            <a:r>
              <a:rPr lang="sr-Latn-RS" dirty="0"/>
              <a:t> </a:t>
            </a:r>
            <a:r>
              <a:rPr lang="en-US" dirty="0" err="1"/>
              <a:t>šupljini</a:t>
            </a:r>
            <a:r>
              <a:rPr lang="en-US" dirty="0"/>
              <a:t> </a:t>
            </a:r>
            <a:r>
              <a:rPr lang="en-US" dirty="0" err="1"/>
              <a:t>vidljiv</a:t>
            </a:r>
            <a:r>
              <a:rPr lang="en-US" dirty="0"/>
              <a:t> je </a:t>
            </a:r>
            <a:r>
              <a:rPr lang="en-US" dirty="0" err="1"/>
              <a:t>bilatera</a:t>
            </a:r>
            <a:r>
              <a:rPr lang="sr-Latn-RS" dirty="0"/>
              <a:t>lni otok</a:t>
            </a:r>
            <a:r>
              <a:rPr lang="en-US" dirty="0"/>
              <a:t> </a:t>
            </a:r>
            <a:r>
              <a:rPr lang="en-US" dirty="0" err="1"/>
              <a:t>navedenih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s </a:t>
            </a:r>
            <a:r>
              <a:rPr lang="en-US" dirty="0" err="1"/>
              <a:t>edemom</a:t>
            </a:r>
            <a:r>
              <a:rPr lang="en-US" dirty="0"/>
              <a:t> </a:t>
            </a:r>
            <a:r>
              <a:rPr lang="en-US" dirty="0" err="1"/>
              <a:t>dna</a:t>
            </a:r>
            <a:r>
              <a:rPr lang="en-US" dirty="0"/>
              <a:t> </a:t>
            </a:r>
            <a:r>
              <a:rPr lang="en-US" dirty="0" err="1"/>
              <a:t>usna</a:t>
            </a:r>
            <a:r>
              <a:rPr lang="en-US" dirty="0"/>
              <a:t> </a:t>
            </a:r>
            <a:r>
              <a:rPr lang="en-US" dirty="0" err="1"/>
              <a:t>šupljine</a:t>
            </a:r>
            <a:r>
              <a:rPr lang="en-US" dirty="0"/>
              <a:t> </a:t>
            </a:r>
            <a:r>
              <a:rPr lang="en-US" dirty="0" err="1"/>
              <a:t>mesnate</a:t>
            </a:r>
            <a:r>
              <a:rPr lang="sr-Latn-RS" dirty="0"/>
              <a:t> </a:t>
            </a:r>
            <a:r>
              <a:rPr lang="en-US" dirty="0" err="1"/>
              <a:t>konzistencije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odignutim</a:t>
            </a:r>
            <a:r>
              <a:rPr lang="en-US" dirty="0"/>
              <a:t> </a:t>
            </a:r>
            <a:r>
              <a:rPr lang="en-US" dirty="0" err="1"/>
              <a:t>jezikom</a:t>
            </a:r>
            <a:r>
              <a:rPr lang="en-US" dirty="0"/>
              <a:t> </a:t>
            </a:r>
            <a:r>
              <a:rPr lang="en-US" dirty="0" err="1"/>
              <a:t>praćeno</a:t>
            </a:r>
            <a:r>
              <a:rPr lang="en-US" dirty="0"/>
              <a:t> o</a:t>
            </a:r>
            <a:r>
              <a:rPr lang="sr-Latn-RS" dirty="0"/>
              <a:t>oštim</a:t>
            </a:r>
            <a:r>
              <a:rPr lang="en-US" dirty="0"/>
              <a:t> </a:t>
            </a:r>
            <a:r>
              <a:rPr lang="en-US" dirty="0" err="1"/>
              <a:t>simptomima</a:t>
            </a:r>
            <a:r>
              <a:rPr lang="en-US" dirty="0"/>
              <a:t>. </a:t>
            </a:r>
            <a:r>
              <a:rPr lang="en-US" dirty="0" err="1"/>
              <a:t>Rapidno</a:t>
            </a:r>
            <a:r>
              <a:rPr lang="en-U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sr-Latn-RS" dirty="0"/>
              <a:t> </a:t>
            </a:r>
            <a:r>
              <a:rPr lang="en-US" dirty="0" err="1"/>
              <a:t>duboke</a:t>
            </a:r>
            <a:r>
              <a:rPr lang="en-US" dirty="0"/>
              <a:t> </a:t>
            </a:r>
            <a:r>
              <a:rPr lang="en-US" dirty="0" err="1"/>
              <a:t>fascije</a:t>
            </a:r>
            <a:r>
              <a:rPr lang="en-US" dirty="0"/>
              <a:t> </a:t>
            </a:r>
            <a:r>
              <a:rPr lang="en-US" dirty="0" err="1"/>
              <a:t>vrata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izazvati</a:t>
            </a:r>
            <a:r>
              <a:rPr lang="en-US" dirty="0"/>
              <a:t> </a:t>
            </a:r>
            <a:r>
              <a:rPr lang="en-US" dirty="0" err="1"/>
              <a:t>medijastinitis</a:t>
            </a:r>
            <a:r>
              <a:rPr lang="en-US" dirty="0"/>
              <a:t>, </a:t>
            </a:r>
            <a:r>
              <a:rPr lang="en-US" dirty="0" err="1"/>
              <a:t>septikemiju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aspiracijsku</a:t>
            </a:r>
            <a:r>
              <a:rPr lang="en-US" dirty="0"/>
              <a:t> </a:t>
            </a:r>
            <a:r>
              <a:rPr lang="en-US" dirty="0" err="1"/>
              <a:t>pnemoniju</a:t>
            </a:r>
            <a:r>
              <a:rPr lang="en-US" dirty="0"/>
              <a:t> </a:t>
            </a:r>
            <a:r>
              <a:rPr lang="en-US" dirty="0" err="1"/>
              <a:t>stoga</a:t>
            </a:r>
            <a:r>
              <a:rPr lang="en-US" dirty="0"/>
              <a:t> je</a:t>
            </a:r>
            <a:r>
              <a:rPr lang="sr-Latn-RS" dirty="0"/>
              <a:t> </a:t>
            </a:r>
            <a:r>
              <a:rPr lang="en-US" dirty="0" err="1"/>
              <a:t>nužno</a:t>
            </a:r>
            <a:r>
              <a:rPr lang="en-US" dirty="0"/>
              <a:t> bez </a:t>
            </a:r>
            <a:r>
              <a:rPr lang="en-US" dirty="0" err="1"/>
              <a:t>odlaganja</a:t>
            </a:r>
            <a:r>
              <a:rPr lang="en-US" dirty="0"/>
              <a:t> </a:t>
            </a:r>
            <a:r>
              <a:rPr lang="en-US" dirty="0" err="1"/>
              <a:t>pristupiti</a:t>
            </a:r>
            <a:r>
              <a:rPr lang="en-US" dirty="0"/>
              <a:t> </a:t>
            </a:r>
            <a:r>
              <a:rPr lang="en-US" dirty="0" err="1"/>
              <a:t>lečenju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1B6CA-753E-6AFA-F7FB-C3DA8C593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1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83764-3882-6B34-0624-48F243B19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Lečenje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sr-Latn-RS" dirty="0"/>
              <a:t>infekcije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D8EDF-5023-51C1-D929-F2CC40B5F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69A87-9DF2-FE99-54B4-47FE04B36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Osnovna</a:t>
            </a:r>
            <a:r>
              <a:rPr lang="en-US" dirty="0"/>
              <a:t> </a:t>
            </a:r>
            <a:r>
              <a:rPr lang="en-US" dirty="0" err="1"/>
              <a:t>načela</a:t>
            </a:r>
            <a:r>
              <a:rPr lang="en-US" dirty="0"/>
              <a:t> l</a:t>
            </a:r>
            <a:r>
              <a:rPr lang="sr-Latn-RS" dirty="0"/>
              <a:t>e</a:t>
            </a:r>
            <a:r>
              <a:rPr lang="en-US" dirty="0" err="1"/>
              <a:t>čenja</a:t>
            </a:r>
            <a:r>
              <a:rPr lang="en-US" dirty="0"/>
              <a:t> </a:t>
            </a:r>
            <a:r>
              <a:rPr lang="en-US" dirty="0" err="1"/>
              <a:t>jesu</a:t>
            </a:r>
            <a:r>
              <a:rPr lang="en-US" dirty="0"/>
              <a:t> </a:t>
            </a:r>
            <a:r>
              <a:rPr lang="en-US" dirty="0" err="1"/>
              <a:t>uklanjanje</a:t>
            </a:r>
            <a:r>
              <a:rPr lang="en-US" dirty="0"/>
              <a:t> </a:t>
            </a:r>
            <a:r>
              <a:rPr lang="en-US" dirty="0" err="1"/>
              <a:t>izvora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sr-Latn-RS" dirty="0"/>
              <a:t> </a:t>
            </a:r>
            <a:r>
              <a:rPr lang="en-US" dirty="0" err="1"/>
              <a:t>endodontskim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parodontološkim</a:t>
            </a:r>
            <a:r>
              <a:rPr lang="en-US" dirty="0"/>
              <a:t> </a:t>
            </a:r>
            <a:r>
              <a:rPr lang="en-US" dirty="0" err="1"/>
              <a:t>lečenjem</a:t>
            </a:r>
            <a:r>
              <a:rPr lang="en-US" dirty="0"/>
              <a:t>, </a:t>
            </a:r>
            <a:r>
              <a:rPr lang="en-US" dirty="0" err="1"/>
              <a:t>apikotomijom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ekstrakcijom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uzročnika</a:t>
            </a:r>
            <a:r>
              <a:rPr lang="en-US" dirty="0"/>
              <a:t>),</a:t>
            </a:r>
            <a:r>
              <a:rPr lang="sr-Latn-RS" dirty="0"/>
              <a:t> </a:t>
            </a:r>
            <a:r>
              <a:rPr lang="en-US" dirty="0" err="1"/>
              <a:t>evakuacija</a:t>
            </a:r>
            <a:r>
              <a:rPr lang="en-US" dirty="0"/>
              <a:t> </a:t>
            </a:r>
            <a:r>
              <a:rPr lang="en-US" dirty="0" err="1"/>
              <a:t>gnojnog</a:t>
            </a:r>
            <a:r>
              <a:rPr lang="en-US" dirty="0"/>
              <a:t> </a:t>
            </a:r>
            <a:r>
              <a:rPr lang="en-US" dirty="0" err="1"/>
              <a:t>sadržaja</a:t>
            </a:r>
            <a:r>
              <a:rPr lang="en-US" dirty="0"/>
              <a:t>, </a:t>
            </a:r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za </a:t>
            </a:r>
            <a:r>
              <a:rPr lang="en-US" dirty="0" err="1"/>
              <a:t>nju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indikacija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poboljšanje</a:t>
            </a:r>
            <a:r>
              <a:rPr lang="sr-Latn-RS" dirty="0"/>
              <a:t>  </a:t>
            </a:r>
            <a:r>
              <a:rPr lang="en-US" dirty="0" err="1"/>
              <a:t>općeg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(</a:t>
            </a:r>
            <a:r>
              <a:rPr lang="en-US" dirty="0" err="1"/>
              <a:t>hidracija</a:t>
            </a:r>
            <a:r>
              <a:rPr lang="en-US" dirty="0"/>
              <a:t> </a:t>
            </a:r>
            <a:r>
              <a:rPr lang="en-US" dirty="0" err="1"/>
              <a:t>organizma</a:t>
            </a:r>
            <a:r>
              <a:rPr lang="en-US" dirty="0"/>
              <a:t>, </a:t>
            </a:r>
            <a:r>
              <a:rPr lang="en-US" dirty="0" err="1"/>
              <a:t>poboljšanje</a:t>
            </a:r>
            <a:r>
              <a:rPr lang="en-US" dirty="0"/>
              <a:t> </a:t>
            </a:r>
            <a:r>
              <a:rPr lang="en-US" dirty="0" err="1"/>
              <a:t>oralne</a:t>
            </a:r>
            <a:r>
              <a:rPr lang="en-US" dirty="0"/>
              <a:t> </a:t>
            </a:r>
            <a:r>
              <a:rPr lang="en-US" dirty="0" err="1"/>
              <a:t>higijene</a:t>
            </a:r>
            <a:r>
              <a:rPr lang="en-US" dirty="0"/>
              <a:t>, </a:t>
            </a:r>
            <a:r>
              <a:rPr lang="en-US" dirty="0" err="1"/>
              <a:t>analgetici</a:t>
            </a:r>
            <a:r>
              <a:rPr lang="en-US" dirty="0"/>
              <a:t>) .</a:t>
            </a:r>
            <a:endParaRPr lang="sr-Latn-RS" dirty="0"/>
          </a:p>
          <a:p>
            <a:r>
              <a:rPr lang="en-US" dirty="0"/>
              <a:t> </a:t>
            </a:r>
            <a:r>
              <a:rPr lang="en-US" dirty="0" err="1"/>
              <a:t>Prvi</a:t>
            </a:r>
            <a:r>
              <a:rPr lang="sr-Latn-RS" dirty="0"/>
              <a:t> </a:t>
            </a:r>
            <a:r>
              <a:rPr lang="en-US" dirty="0"/>
              <a:t>je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najvažniji</a:t>
            </a:r>
            <a:r>
              <a:rPr lang="en-US" dirty="0"/>
              <a:t> </a:t>
            </a:r>
            <a:r>
              <a:rPr lang="en-US" dirty="0" err="1"/>
              <a:t>korak</a:t>
            </a:r>
            <a:r>
              <a:rPr lang="en-US" dirty="0"/>
              <a:t> u </a:t>
            </a:r>
            <a:r>
              <a:rPr lang="en-US" dirty="0" err="1"/>
              <a:t>lečenju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en-US" dirty="0" err="1"/>
              <a:t>eliminacija</a:t>
            </a:r>
            <a:r>
              <a:rPr lang="en-US" dirty="0"/>
              <a:t> </a:t>
            </a:r>
            <a:r>
              <a:rPr lang="en-US" dirty="0" err="1"/>
              <a:t>primarnog</a:t>
            </a:r>
            <a:r>
              <a:rPr lang="en-US" dirty="0"/>
              <a:t> </a:t>
            </a:r>
            <a:r>
              <a:rPr lang="en-US" dirty="0" err="1"/>
              <a:t>izvora</a:t>
            </a:r>
            <a:r>
              <a:rPr lang="en-US" dirty="0"/>
              <a:t>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dok</a:t>
            </a:r>
            <a:r>
              <a:rPr lang="sr-Latn-RS" dirty="0"/>
              <a:t> </a:t>
            </a:r>
            <a:r>
              <a:rPr lang="en-US" dirty="0"/>
              <a:t>to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uspješno</a:t>
            </a:r>
            <a:r>
              <a:rPr lang="en-US" dirty="0"/>
              <a:t> </a:t>
            </a:r>
            <a:r>
              <a:rPr lang="en-US" dirty="0" err="1"/>
              <a:t>provedeno</a:t>
            </a:r>
            <a:r>
              <a:rPr lang="en-US" dirty="0"/>
              <a:t>, </a:t>
            </a:r>
            <a:r>
              <a:rPr lang="en-US" dirty="0" err="1"/>
              <a:t>liječenje</a:t>
            </a:r>
            <a:r>
              <a:rPr lang="en-US" dirty="0"/>
              <a:t> se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smatrati</a:t>
            </a:r>
            <a:r>
              <a:rPr lang="en-US" dirty="0"/>
              <a:t> </a:t>
            </a:r>
            <a:r>
              <a:rPr lang="en-US" dirty="0" err="1"/>
              <a:t>završenim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mogućeg</a:t>
            </a:r>
            <a:r>
              <a:rPr lang="en-US" dirty="0"/>
              <a:t> </a:t>
            </a:r>
            <a:r>
              <a:rPr lang="en-US" dirty="0" err="1"/>
              <a:t>recidiva</a:t>
            </a:r>
            <a:r>
              <a:rPr lang="en-US" dirty="0"/>
              <a:t>.</a:t>
            </a:r>
            <a:r>
              <a:rPr lang="sr-Latn-RS" dirty="0"/>
              <a:t> </a:t>
            </a:r>
            <a:r>
              <a:rPr lang="en-US" dirty="0" err="1"/>
              <a:t>Pristupamo</a:t>
            </a:r>
            <a:r>
              <a:rPr lang="en-US" dirty="0"/>
              <a:t> </a:t>
            </a:r>
            <a:r>
              <a:rPr lang="en-US" dirty="0" err="1"/>
              <a:t>endodontskom</a:t>
            </a:r>
            <a:r>
              <a:rPr lang="en-US" dirty="0"/>
              <a:t> </a:t>
            </a:r>
            <a:r>
              <a:rPr lang="en-US" dirty="0" err="1"/>
              <a:t>tretmanu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uzročnika</a:t>
            </a:r>
            <a:r>
              <a:rPr lang="en-US" dirty="0"/>
              <a:t> </a:t>
            </a:r>
            <a:r>
              <a:rPr lang="en-US" dirty="0" err="1"/>
              <a:t>uklanjajući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taj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nekrotičnu</a:t>
            </a:r>
            <a:r>
              <a:rPr lang="en-US" dirty="0"/>
              <a:t> </a:t>
            </a:r>
            <a:r>
              <a:rPr lang="en-US" dirty="0" err="1"/>
              <a:t>pulpu</a:t>
            </a:r>
            <a:r>
              <a:rPr lang="sr-Latn-R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se </a:t>
            </a:r>
            <a:r>
              <a:rPr lang="en-US" dirty="0" err="1"/>
              <a:t>bakterije</a:t>
            </a:r>
            <a:r>
              <a:rPr lang="en-US" dirty="0"/>
              <a:t> </a:t>
            </a:r>
            <a:r>
              <a:rPr lang="en-US" dirty="0" err="1"/>
              <a:t>proširile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to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provesti</a:t>
            </a:r>
            <a:r>
              <a:rPr lang="en-US" dirty="0"/>
              <a:t>, po </a:t>
            </a:r>
            <a:r>
              <a:rPr lang="en-US" dirty="0" err="1"/>
              <a:t>smirivanju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, </a:t>
            </a:r>
            <a:r>
              <a:rPr lang="en-US" dirty="0" err="1"/>
              <a:t>indicirana</a:t>
            </a:r>
            <a:r>
              <a:rPr lang="en-US" dirty="0"/>
              <a:t> je</a:t>
            </a:r>
            <a:r>
              <a:rPr lang="sr-Latn-RS" dirty="0"/>
              <a:t> </a:t>
            </a:r>
            <a:r>
              <a:rPr lang="en-US" dirty="0" err="1"/>
              <a:t>apikotomija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 </a:t>
            </a:r>
            <a:r>
              <a:rPr lang="en-US" dirty="0" err="1"/>
              <a:t>ekstrakcija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. Uz </a:t>
            </a:r>
            <a:r>
              <a:rPr lang="en-US" dirty="0" err="1"/>
              <a:t>ekstrakciju</a:t>
            </a:r>
            <a:r>
              <a:rPr lang="en-US" dirty="0"/>
              <a:t>,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akutnog</a:t>
            </a:r>
            <a:r>
              <a:rPr lang="en-US" dirty="0"/>
              <a:t> a</a:t>
            </a:r>
            <a:r>
              <a:rPr lang="sr-Latn-RS" dirty="0"/>
              <a:t>bs</a:t>
            </a:r>
            <a:r>
              <a:rPr lang="en-US" dirty="0" err="1"/>
              <a:t>cesa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sr-Latn-RS" dirty="0"/>
              <a:t> </a:t>
            </a:r>
            <a:r>
              <a:rPr lang="en-US" dirty="0"/>
              <a:t>je </a:t>
            </a:r>
            <a:r>
              <a:rPr lang="en-US" dirty="0" err="1"/>
              <a:t>napraviti</a:t>
            </a:r>
            <a:r>
              <a:rPr lang="en-US" dirty="0"/>
              <a:t> </a:t>
            </a:r>
            <a:r>
              <a:rPr lang="en-US" dirty="0" err="1"/>
              <a:t>inciziju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drenažu</a:t>
            </a:r>
            <a:r>
              <a:rPr lang="en-US" dirty="0"/>
              <a:t>. </a:t>
            </a:r>
            <a:r>
              <a:rPr lang="en-US" dirty="0" err="1"/>
              <a:t>Incizijom</a:t>
            </a:r>
            <a:r>
              <a:rPr lang="en-US" dirty="0"/>
              <a:t> </a:t>
            </a:r>
            <a:r>
              <a:rPr lang="en-US" dirty="0" err="1"/>
              <a:t>oslobađamo</a:t>
            </a:r>
            <a:r>
              <a:rPr lang="en-US" dirty="0"/>
              <a:t> </a:t>
            </a:r>
            <a:r>
              <a:rPr lang="en-US" dirty="0" err="1"/>
              <a:t>gnojni</a:t>
            </a:r>
            <a:r>
              <a:rPr lang="en-US" dirty="0"/>
              <a:t> </a:t>
            </a:r>
            <a:r>
              <a:rPr lang="en-US" dirty="0" err="1"/>
              <a:t>sadržaj</a:t>
            </a:r>
            <a:r>
              <a:rPr lang="en-US" dirty="0"/>
              <a:t>, </a:t>
            </a:r>
            <a:r>
              <a:rPr lang="en-US" dirty="0" err="1"/>
              <a:t>osiguravamo</a:t>
            </a:r>
            <a:r>
              <a:rPr lang="en-US" dirty="0"/>
              <a:t> </a:t>
            </a:r>
            <a:r>
              <a:rPr lang="en-US" dirty="0" err="1"/>
              <a:t>bolju</a:t>
            </a:r>
            <a:r>
              <a:rPr lang="en-US" dirty="0"/>
              <a:t> </a:t>
            </a:r>
            <a:r>
              <a:rPr lang="sr-Latn-RS" dirty="0"/>
              <a:t>vaskularizacij zahvaćenog 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ulaskom</a:t>
            </a:r>
            <a:r>
              <a:rPr lang="en-US" dirty="0"/>
              <a:t> </a:t>
            </a:r>
            <a:r>
              <a:rPr lang="sr-Latn-RS" dirty="0"/>
              <a:t>vazduha </a:t>
            </a:r>
            <a:r>
              <a:rPr lang="en-US" dirty="0" err="1"/>
              <a:t>inhibiramo</a:t>
            </a:r>
            <a:r>
              <a:rPr lang="en-US" dirty="0"/>
              <a:t> </a:t>
            </a:r>
            <a:r>
              <a:rPr lang="en-US" dirty="0" err="1"/>
              <a:t>rast</a:t>
            </a:r>
            <a:r>
              <a:rPr lang="en-US" dirty="0"/>
              <a:t> </a:t>
            </a:r>
            <a:r>
              <a:rPr lang="en-US" dirty="0" err="1"/>
              <a:t>anaerobnih</a:t>
            </a:r>
            <a:r>
              <a:rPr lang="en-US" dirty="0"/>
              <a:t> </a:t>
            </a:r>
            <a:r>
              <a:rPr lang="en-US" dirty="0" err="1"/>
              <a:t>bakterija</a:t>
            </a:r>
            <a:r>
              <a:rPr lang="en-US" dirty="0"/>
              <a:t>. No, </a:t>
            </a:r>
            <a:r>
              <a:rPr lang="en-US" dirty="0" err="1"/>
              <a:t>prilikom</a:t>
            </a:r>
            <a:r>
              <a:rPr lang="en-US" dirty="0"/>
              <a:t> </a:t>
            </a:r>
            <a:r>
              <a:rPr lang="en-US" dirty="0" err="1"/>
              <a:t>zahvata</a:t>
            </a:r>
            <a:r>
              <a:rPr lang="sr-Latn-RS" dirty="0"/>
              <a:t> </a:t>
            </a:r>
            <a:r>
              <a:rPr lang="en-US" dirty="0"/>
              <a:t>problem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predstavljati</a:t>
            </a:r>
            <a:r>
              <a:rPr lang="en-US" dirty="0"/>
              <a:t> </a:t>
            </a:r>
            <a:r>
              <a:rPr lang="en-US" dirty="0" err="1"/>
              <a:t>postizanje</a:t>
            </a:r>
            <a:r>
              <a:rPr lang="en-US" dirty="0"/>
              <a:t> </a:t>
            </a:r>
            <a:r>
              <a:rPr lang="en-US" dirty="0" err="1"/>
              <a:t>analgezije</a:t>
            </a:r>
            <a:r>
              <a:rPr lang="en-US" dirty="0"/>
              <a:t> . </a:t>
            </a:r>
            <a:r>
              <a:rPr lang="en-US" dirty="0" err="1"/>
              <a:t>Deponiranje</a:t>
            </a:r>
            <a:r>
              <a:rPr lang="en-US" dirty="0"/>
              <a:t> </a:t>
            </a:r>
            <a:r>
              <a:rPr lang="en-US" dirty="0" err="1"/>
              <a:t>anestetika</a:t>
            </a:r>
            <a:r>
              <a:rPr lang="en-US" dirty="0"/>
              <a:t> u </a:t>
            </a:r>
            <a:r>
              <a:rPr lang="en-US" dirty="0" err="1"/>
              <a:t>upaljeno</a:t>
            </a:r>
            <a:r>
              <a:rPr lang="sr-Latn-RS" dirty="0"/>
              <a:t> </a:t>
            </a:r>
            <a:r>
              <a:rPr lang="en-US" dirty="0" err="1"/>
              <a:t>područje</a:t>
            </a:r>
            <a:r>
              <a:rPr lang="en-US" dirty="0"/>
              <a:t> </a:t>
            </a:r>
            <a:r>
              <a:rPr lang="en-US" dirty="0" err="1"/>
              <a:t>kontraindi</a:t>
            </a:r>
            <a:r>
              <a:rPr lang="sr-Latn-RS" dirty="0"/>
              <a:t>kovano</a:t>
            </a:r>
            <a:r>
              <a:rPr lang="en-US" dirty="0"/>
              <a:t> je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povećana</a:t>
            </a:r>
            <a:r>
              <a:rPr lang="en-US" dirty="0"/>
              <a:t> </a:t>
            </a:r>
            <a:r>
              <a:rPr lang="en-US" dirty="0" err="1"/>
              <a:t>kiselost</a:t>
            </a:r>
            <a:r>
              <a:rPr lang="en-US" dirty="0"/>
              <a:t> </a:t>
            </a:r>
            <a:r>
              <a:rPr lang="en-US" dirty="0" err="1"/>
              <a:t>upaljenog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sr-Latn-RS" dirty="0"/>
              <a:t>,</a:t>
            </a:r>
            <a:r>
              <a:rPr lang="en-US" dirty="0" err="1"/>
              <a:t>smanjuje</a:t>
            </a:r>
            <a:r>
              <a:rPr lang="en-US" dirty="0"/>
              <a:t> </a:t>
            </a:r>
            <a:r>
              <a:rPr lang="en-US" dirty="0" err="1"/>
              <a:t>aktivnost</a:t>
            </a:r>
            <a:r>
              <a:rPr lang="sr-Latn-RS" dirty="0"/>
              <a:t> </a:t>
            </a:r>
            <a:r>
              <a:rPr lang="en-US" dirty="0" err="1"/>
              <a:t>lokalnog</a:t>
            </a:r>
            <a:r>
              <a:rPr lang="en-US" dirty="0"/>
              <a:t> </a:t>
            </a:r>
            <a:r>
              <a:rPr lang="en-US" dirty="0" err="1"/>
              <a:t>anestetika</a:t>
            </a:r>
            <a:r>
              <a:rPr lang="en-US" dirty="0"/>
              <a:t>, a </a:t>
            </a:r>
            <a:r>
              <a:rPr lang="en-US" dirty="0" err="1"/>
              <a:t>moguće</a:t>
            </a:r>
            <a:r>
              <a:rPr lang="en-US" dirty="0"/>
              <a:t> je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neželjeno</a:t>
            </a:r>
            <a:r>
              <a:rPr lang="en-U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u </a:t>
            </a:r>
            <a:r>
              <a:rPr lang="en-US" dirty="0" err="1"/>
              <a:t>okolno</a:t>
            </a:r>
            <a:r>
              <a:rPr lang="en-US" dirty="0"/>
              <a:t> </a:t>
            </a:r>
            <a:r>
              <a:rPr lang="en-US" dirty="0" err="1"/>
              <a:t>zdravo</a:t>
            </a:r>
            <a:r>
              <a:rPr lang="en-US" dirty="0"/>
              <a:t> </a:t>
            </a:r>
            <a:r>
              <a:rPr lang="en-US" dirty="0" err="1"/>
              <a:t>tkivo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nastanak</a:t>
            </a:r>
            <a:r>
              <a:rPr lang="sr-Latn-RS" dirty="0"/>
              <a:t> </a:t>
            </a:r>
            <a:r>
              <a:rPr lang="en-US" dirty="0" err="1"/>
              <a:t>toksične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, </a:t>
            </a:r>
            <a:r>
              <a:rPr lang="en-US" dirty="0" err="1"/>
              <a:t>stoga</a:t>
            </a:r>
            <a:r>
              <a:rPr lang="en-US" dirty="0"/>
              <a:t> prim</a:t>
            </a:r>
            <a:r>
              <a:rPr lang="sr-Latn-RS" dirty="0"/>
              <a:t>e</a:t>
            </a:r>
            <a:r>
              <a:rPr lang="en-US" dirty="0" err="1"/>
              <a:t>njujemo</a:t>
            </a:r>
            <a:r>
              <a:rPr lang="en-US" dirty="0"/>
              <a:t> </a:t>
            </a:r>
            <a:r>
              <a:rPr lang="sr-Latn-RS" dirty="0"/>
              <a:t>sp</a:t>
            </a:r>
            <a:r>
              <a:rPr lang="en-US" dirty="0" err="1"/>
              <a:t>rovodnu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op</a:t>
            </a:r>
            <a:r>
              <a:rPr lang="sr-Latn-RS" dirty="0"/>
              <a:t>štu</a:t>
            </a:r>
            <a:r>
              <a:rPr lang="en-US" dirty="0"/>
              <a:t> </a:t>
            </a:r>
            <a:r>
              <a:rPr lang="en-US" dirty="0" err="1"/>
              <a:t>anesteziju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C5FF9-D304-BB00-67B1-A09678B5D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599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22488-4522-DCAD-1555-69AC1A091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00232A-CF66-2BCB-DBA6-D2BCB9D6A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služi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suportivna</a:t>
            </a:r>
            <a:r>
              <a:rPr lang="en-US" dirty="0"/>
              <a:t> </a:t>
            </a:r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lokalno</a:t>
            </a:r>
            <a:r>
              <a:rPr lang="en-US" dirty="0"/>
              <a:t> </a:t>
            </a:r>
            <a:r>
              <a:rPr lang="en-US" dirty="0" err="1"/>
              <a:t>lečenje</a:t>
            </a:r>
            <a:r>
              <a:rPr lang="en-US" dirty="0"/>
              <a:t>. </a:t>
            </a:r>
            <a:r>
              <a:rPr lang="en-US" dirty="0" err="1"/>
              <a:t>Indikacije</a:t>
            </a:r>
            <a:r>
              <a:rPr lang="en-US" dirty="0"/>
              <a:t> za</a:t>
            </a:r>
            <a:r>
              <a:rPr lang="sr-Latn-RS" dirty="0"/>
              <a:t> </a:t>
            </a:r>
            <a:r>
              <a:rPr lang="en-US" dirty="0" err="1"/>
              <a:t>uključivanje</a:t>
            </a:r>
            <a:r>
              <a:rPr lang="en-US" dirty="0"/>
              <a:t> </a:t>
            </a:r>
            <a:r>
              <a:rPr lang="en-US" dirty="0" err="1"/>
              <a:t>antibiotika</a:t>
            </a:r>
            <a:r>
              <a:rPr lang="en-US" dirty="0"/>
              <a:t> </a:t>
            </a:r>
            <a:r>
              <a:rPr lang="en-US" dirty="0" err="1"/>
              <a:t>jesu</a:t>
            </a:r>
            <a:r>
              <a:rPr lang="en-US" dirty="0"/>
              <a:t> </a:t>
            </a:r>
            <a:r>
              <a:rPr lang="en-US" dirty="0" err="1"/>
              <a:t>sljedeće</a:t>
            </a:r>
            <a:r>
              <a:rPr lang="en-US" dirty="0"/>
              <a:t>: </a:t>
            </a:r>
            <a:r>
              <a:rPr lang="en-US" dirty="0" err="1"/>
              <a:t>povišena</a:t>
            </a:r>
            <a:r>
              <a:rPr lang="en-US" dirty="0"/>
              <a:t> </a:t>
            </a:r>
            <a:r>
              <a:rPr lang="en-US" dirty="0" err="1"/>
              <a:t>tjelesna</a:t>
            </a:r>
            <a:r>
              <a:rPr lang="en-US" dirty="0"/>
              <a:t> </a:t>
            </a:r>
            <a:r>
              <a:rPr lang="en-US" dirty="0" err="1"/>
              <a:t>temperatura</a:t>
            </a:r>
            <a:r>
              <a:rPr lang="en-US" dirty="0"/>
              <a:t>, </a:t>
            </a:r>
            <a:r>
              <a:rPr lang="en-US" dirty="0" err="1"/>
              <a:t>regionalni</a:t>
            </a:r>
            <a:r>
              <a:rPr lang="en-US" dirty="0"/>
              <a:t> </a:t>
            </a:r>
            <a:r>
              <a:rPr lang="en-US" dirty="0" err="1"/>
              <a:t>limfadenitis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u </a:t>
            </a:r>
            <a:r>
              <a:rPr lang="en-US" dirty="0" err="1"/>
              <a:t>okolna</a:t>
            </a:r>
            <a:r>
              <a:rPr lang="en-US" dirty="0"/>
              <a:t> </a:t>
            </a:r>
            <a:r>
              <a:rPr lang="en-US" dirty="0" err="1"/>
              <a:t>meka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prodor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kortikalnu</a:t>
            </a:r>
            <a:r>
              <a:rPr lang="en-US" dirty="0"/>
              <a:t> </a:t>
            </a:r>
            <a:r>
              <a:rPr lang="en-US" dirty="0" err="1"/>
              <a:t>kost</a:t>
            </a:r>
            <a:r>
              <a:rPr lang="en-US" dirty="0"/>
              <a:t>.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korišten</a:t>
            </a:r>
            <a:r>
              <a:rPr lang="sr-Latn-RS" dirty="0"/>
              <a:t> </a:t>
            </a:r>
            <a:r>
              <a:rPr lang="en-US" dirty="0" err="1"/>
              <a:t>antibiotik</a:t>
            </a:r>
            <a:r>
              <a:rPr lang="en-US" dirty="0"/>
              <a:t> jest</a:t>
            </a:r>
            <a:r>
              <a:rPr lang="sr-Latn-RS"/>
              <a:t>e</a:t>
            </a:r>
            <a:r>
              <a:rPr lang="en-US"/>
              <a:t> </a:t>
            </a:r>
            <a:r>
              <a:rPr lang="en-US" dirty="0" err="1"/>
              <a:t>penicilin</a:t>
            </a:r>
            <a:r>
              <a:rPr lang="en-US" dirty="0"/>
              <a:t> </a:t>
            </a:r>
            <a:r>
              <a:rPr lang="en-US" dirty="0" err="1"/>
              <a:t>kojem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pridružujemo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metronidazol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većeg</a:t>
            </a:r>
            <a:r>
              <a:rPr lang="en-US" dirty="0"/>
              <a:t> </a:t>
            </a:r>
            <a:r>
              <a:rPr lang="en-US" dirty="0" err="1"/>
              <a:t>broja</a:t>
            </a:r>
            <a:r>
              <a:rPr lang="sr-Latn-RS" dirty="0"/>
              <a:t> </a:t>
            </a:r>
            <a:r>
              <a:rPr lang="en-US" dirty="0" err="1"/>
              <a:t>anaerobnih</a:t>
            </a:r>
            <a:r>
              <a:rPr lang="en-US" dirty="0"/>
              <a:t> </a:t>
            </a:r>
            <a:r>
              <a:rPr lang="en-US" dirty="0" err="1"/>
              <a:t>bakterija</a:t>
            </a:r>
            <a:r>
              <a:rPr lang="en-US" dirty="0"/>
              <a:t>. </a:t>
            </a:r>
            <a:r>
              <a:rPr lang="en-US" dirty="0" err="1"/>
              <a:t>Amoksicilin</a:t>
            </a:r>
            <a:r>
              <a:rPr lang="en-US" dirty="0"/>
              <a:t> je </a:t>
            </a:r>
            <a:r>
              <a:rPr lang="en-US" dirty="0" err="1"/>
              <a:t>osjetljiv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razgradnju</a:t>
            </a:r>
            <a:r>
              <a:rPr lang="en-US" dirty="0"/>
              <a:t> </a:t>
            </a:r>
            <a:r>
              <a:rPr lang="en-US" dirty="0" err="1"/>
              <a:t>bakterijama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sadrže</a:t>
            </a:r>
            <a:r>
              <a:rPr lang="en-US" dirty="0"/>
              <a:t> beta</a:t>
            </a:r>
            <a:r>
              <a:rPr lang="sr-Latn-RS" dirty="0"/>
              <a:t> </a:t>
            </a:r>
            <a:r>
              <a:rPr lang="en-US" dirty="0" err="1"/>
              <a:t>laktamazu</a:t>
            </a:r>
            <a:r>
              <a:rPr lang="en-US" dirty="0"/>
              <a:t> pa se u </a:t>
            </a:r>
            <a:r>
              <a:rPr lang="en-US" dirty="0" err="1"/>
              <a:t>tim</a:t>
            </a:r>
            <a:r>
              <a:rPr lang="en-US" dirty="0"/>
              <a:t>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dodaje</a:t>
            </a:r>
            <a:r>
              <a:rPr lang="en-US" dirty="0"/>
              <a:t> </a:t>
            </a:r>
            <a:r>
              <a:rPr lang="en-US" dirty="0" err="1"/>
              <a:t>klavulonska</a:t>
            </a:r>
            <a:r>
              <a:rPr lang="en-US" dirty="0"/>
              <a:t> </a:t>
            </a:r>
            <a:r>
              <a:rPr lang="en-US" dirty="0" err="1"/>
              <a:t>kiselina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povećava</a:t>
            </a:r>
            <a:r>
              <a:rPr lang="en-US" dirty="0"/>
              <a:t> </a:t>
            </a:r>
            <a:r>
              <a:rPr lang="en-US" dirty="0" err="1"/>
              <a:t>spektar</a:t>
            </a:r>
            <a:r>
              <a:rPr lang="sr-Latn-RS" dirty="0"/>
              <a:t> </a:t>
            </a:r>
            <a:r>
              <a:rPr lang="en-US" dirty="0" err="1"/>
              <a:t>djelovanja</a:t>
            </a:r>
            <a:r>
              <a:rPr lang="en-US" dirty="0"/>
              <a:t>. </a:t>
            </a:r>
            <a:r>
              <a:rPr lang="en-US" dirty="0" err="1"/>
              <a:t>Iako</a:t>
            </a:r>
            <a:r>
              <a:rPr lang="en-US" dirty="0"/>
              <a:t> je </a:t>
            </a:r>
            <a:r>
              <a:rPr lang="en-US" dirty="0" err="1"/>
              <a:t>penicilin</a:t>
            </a:r>
            <a:r>
              <a:rPr lang="en-US" dirty="0"/>
              <a:t> </a:t>
            </a:r>
            <a:r>
              <a:rPr lang="en-US" dirty="0" err="1"/>
              <a:t>antibiotik</a:t>
            </a:r>
            <a:r>
              <a:rPr lang="en-US" dirty="0"/>
              <a:t> </a:t>
            </a:r>
            <a:r>
              <a:rPr lang="en-US" dirty="0" err="1"/>
              <a:t>izbora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odontogenog</a:t>
            </a:r>
            <a:r>
              <a:rPr lang="en-US" dirty="0"/>
              <a:t> </a:t>
            </a:r>
            <a:r>
              <a:rPr lang="en-US" dirty="0" err="1"/>
              <a:t>podrijetla</a:t>
            </a:r>
            <a:r>
              <a:rPr lang="en-US" dirty="0"/>
              <a:t>, </a:t>
            </a:r>
            <a:r>
              <a:rPr lang="en-US" dirty="0" err="1"/>
              <a:t>nedostatak</a:t>
            </a:r>
            <a:r>
              <a:rPr lang="sr-Latn-RS" dirty="0"/>
              <a:t> </a:t>
            </a:r>
            <a:r>
              <a:rPr lang="en-US" dirty="0" err="1"/>
              <a:t>povezan</a:t>
            </a:r>
            <a:r>
              <a:rPr lang="en-US" dirty="0"/>
              <a:t> s </a:t>
            </a:r>
            <a:r>
              <a:rPr lang="en-US" dirty="0" err="1"/>
              <a:t>njegovom</a:t>
            </a:r>
            <a:r>
              <a:rPr lang="en-US" dirty="0"/>
              <a:t> </a:t>
            </a:r>
            <a:r>
              <a:rPr lang="en-US" dirty="0" err="1"/>
              <a:t>primjenom</a:t>
            </a:r>
            <a:r>
              <a:rPr lang="en-US" dirty="0"/>
              <a:t> jest </a:t>
            </a: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alergijskih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. U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potvrđenih</a:t>
            </a:r>
            <a:r>
              <a:rPr lang="sr-Latn-RS" dirty="0"/>
              <a:t> </a:t>
            </a:r>
            <a:r>
              <a:rPr lang="en-US" dirty="0" err="1"/>
              <a:t>alergijskih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penicilin</a:t>
            </a:r>
            <a:r>
              <a:rPr lang="en-US" dirty="0"/>
              <a:t>, </a:t>
            </a:r>
            <a:r>
              <a:rPr lang="en-US" dirty="0" err="1"/>
              <a:t>prepisuje</a:t>
            </a:r>
            <a:r>
              <a:rPr lang="en-US" dirty="0"/>
              <a:t> se </a:t>
            </a:r>
            <a:r>
              <a:rPr lang="en-US" dirty="0" err="1"/>
              <a:t>klindamicin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eritromicin</a:t>
            </a:r>
            <a:r>
              <a:rPr lang="sr-Latn-RS" dirty="0"/>
              <a:t>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EA5ED-7F23-4DCA-9661-E86A5BDEC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70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916FA212-79E7-4F38-B08F-FC68988E5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23649-3D75-4D6D-8156-51D7E6B1771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778375" y="863600"/>
            <a:ext cx="7079008" cy="4513470"/>
          </a:xfrm>
        </p:spPr>
        <p:txBody>
          <a:bodyPr/>
          <a:lstStyle/>
          <a:p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vode</a:t>
            </a:r>
            <a:r>
              <a:rPr lang="en-US" dirty="0"/>
              <a:t> </a:t>
            </a:r>
            <a:r>
              <a:rPr lang="en-US" dirty="0" err="1"/>
              <a:t>poreklo</a:t>
            </a:r>
            <a:r>
              <a:rPr lang="en-US" dirty="0"/>
              <a:t> od </a:t>
            </a:r>
            <a:r>
              <a:rPr lang="en-US" dirty="0" err="1"/>
              <a:t>inficiranih</a:t>
            </a:r>
            <a:r>
              <a:rPr lang="en-US" dirty="0"/>
              <a:t> </a:t>
            </a:r>
            <a:r>
              <a:rPr lang="sr-Latn-RS" dirty="0"/>
              <a:t>zuba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one </a:t>
            </a:r>
            <a:r>
              <a:rPr lang="en-US" dirty="0" err="1"/>
              <a:t>kojima</a:t>
            </a:r>
            <a:r>
              <a:rPr lang="en-US" dirty="0"/>
              <a:t> je </a:t>
            </a:r>
            <a:r>
              <a:rPr lang="en-US" dirty="0" err="1"/>
              <a:t>zub</a:t>
            </a:r>
            <a:r>
              <a:rPr lang="en-US" dirty="0"/>
              <a:t> </a:t>
            </a:r>
            <a:r>
              <a:rPr lang="en-US" dirty="0" err="1"/>
              <a:t>izvor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put </a:t>
            </a:r>
            <a:r>
              <a:rPr lang="en-US" dirty="0" err="1"/>
              <a:t>infekcije</a:t>
            </a:r>
            <a:r>
              <a:rPr lang="en-US" dirty="0"/>
              <a:t> u </a:t>
            </a:r>
            <a:r>
              <a:rPr lang="en-US" dirty="0" err="1"/>
              <a:t>kost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okolna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, </a:t>
            </a:r>
            <a:r>
              <a:rPr lang="en-US" dirty="0" err="1"/>
              <a:t>nazivaju</a:t>
            </a:r>
            <a:r>
              <a:rPr lang="en-US" dirty="0"/>
              <a:t> se </a:t>
            </a:r>
            <a:r>
              <a:rPr lang="en-US" dirty="0" err="1"/>
              <a:t>odontogenim</a:t>
            </a:r>
            <a:r>
              <a:rPr lang="en-US" dirty="0"/>
              <a:t> </a:t>
            </a:r>
            <a:r>
              <a:rPr lang="en-US" dirty="0" err="1"/>
              <a:t>infekcijama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pripadaju</a:t>
            </a:r>
            <a:r>
              <a:rPr lang="en-US" dirty="0"/>
              <a:t> </a:t>
            </a:r>
            <a:r>
              <a:rPr lang="en-US" dirty="0" err="1"/>
              <a:t>najčešćim</a:t>
            </a:r>
            <a:r>
              <a:rPr lang="en-US" dirty="0"/>
              <a:t> </a:t>
            </a:r>
            <a:r>
              <a:rPr lang="en-US" dirty="0" err="1"/>
              <a:t>infekcijama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glave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vrata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5E3C6B7-507C-4330-B4B5-6B3975EF0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/>
          <a:lstStyle/>
          <a:p>
            <a:fld id="{39A857F5-96C8-461D-A78C-38E92FE1C52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8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DD88E-C342-4482-A7E8-CD06315F2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11096"/>
            <a:ext cx="4114800" cy="457200"/>
          </a:xfrm>
          <a:effectLst/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AF4EEE3-8713-423E-B3A1-79F90270657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25558" y="2368550"/>
            <a:ext cx="10275292" cy="2869372"/>
          </a:xfrm>
        </p:spPr>
        <p:txBody>
          <a:bodyPr>
            <a:normAutofit/>
          </a:bodyPr>
          <a:lstStyle/>
          <a:p>
            <a:r>
              <a:rPr lang="en-US" dirty="0" err="1"/>
              <a:t>Zub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izvor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put </a:t>
            </a:r>
            <a:r>
              <a:rPr lang="en-US" dirty="0" err="1"/>
              <a:t>infekcije</a:t>
            </a:r>
            <a:r>
              <a:rPr lang="en-US" dirty="0"/>
              <a:t> </a:t>
            </a:r>
            <a:r>
              <a:rPr lang="en-US" dirty="0" err="1"/>
              <a:t>bakterijama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nesumnjivo</a:t>
            </a:r>
            <a:r>
              <a:rPr lang="en-US" dirty="0"/>
              <a:t>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uzročnici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nekoliko</a:t>
            </a:r>
            <a:r>
              <a:rPr lang="en-US" dirty="0"/>
              <a:t> </a:t>
            </a:r>
            <a:r>
              <a:rPr lang="en-US" dirty="0" err="1"/>
              <a:t>načina</a:t>
            </a:r>
            <a:r>
              <a:rPr lang="en-US" dirty="0"/>
              <a:t>. One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inficiranog</a:t>
            </a:r>
            <a:r>
              <a:rPr lang="en-US" dirty="0"/>
              <a:t> </a:t>
            </a:r>
            <a:r>
              <a:rPr lang="en-US" dirty="0" err="1"/>
              <a:t>kanala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pro</a:t>
            </a:r>
            <a:r>
              <a:rPr lang="sr-Latn-RS" dirty="0"/>
              <a:t>ći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apikalni</a:t>
            </a:r>
            <a:r>
              <a:rPr lang="en-US" dirty="0"/>
              <a:t> </a:t>
            </a:r>
            <a:r>
              <a:rPr lang="en-US" dirty="0" err="1"/>
              <a:t>otvor</a:t>
            </a:r>
            <a:r>
              <a:rPr lang="en-US" dirty="0"/>
              <a:t> u </a:t>
            </a:r>
            <a:r>
              <a:rPr lang="en-US" dirty="0" err="1"/>
              <a:t>područje</a:t>
            </a:r>
            <a:r>
              <a:rPr lang="en-US" dirty="0"/>
              <a:t> </a:t>
            </a:r>
            <a:r>
              <a:rPr lang="en-US" dirty="0" err="1"/>
              <a:t>periapeksa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tamo</a:t>
            </a:r>
            <a:r>
              <a:rPr lang="en-US" dirty="0"/>
              <a:t> </a:t>
            </a:r>
            <a:r>
              <a:rPr lang="en-US" dirty="0" err="1"/>
              <a:t>uzrokovati</a:t>
            </a:r>
            <a:r>
              <a:rPr lang="en-US" dirty="0"/>
              <a:t> </a:t>
            </a:r>
            <a:r>
              <a:rPr lang="en-US" dirty="0" err="1"/>
              <a:t>upalu</a:t>
            </a:r>
            <a:r>
              <a:rPr lang="en-US" dirty="0"/>
              <a:t>. Put </a:t>
            </a:r>
            <a:r>
              <a:rPr lang="en-US" dirty="0" err="1"/>
              <a:t>prodoru</a:t>
            </a:r>
            <a:r>
              <a:rPr lang="en-US" dirty="0"/>
              <a:t> </a:t>
            </a:r>
            <a:r>
              <a:rPr lang="en-US" dirty="0" err="1"/>
              <a:t>bakterija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gingivalni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koštani</a:t>
            </a:r>
            <a:r>
              <a:rPr lang="en-US" dirty="0"/>
              <a:t> </a:t>
            </a:r>
            <a:r>
              <a:rPr lang="en-US" dirty="0" err="1"/>
              <a:t>džepovi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zube</a:t>
            </a:r>
            <a:r>
              <a:rPr lang="en-US" dirty="0"/>
              <a:t> u </a:t>
            </a:r>
            <a:r>
              <a:rPr lang="en-US" dirty="0" err="1"/>
              <a:t>različitim</a:t>
            </a:r>
            <a:r>
              <a:rPr lang="en-US" dirty="0"/>
              <a:t> </a:t>
            </a:r>
            <a:r>
              <a:rPr lang="en-US" dirty="0" err="1"/>
              <a:t>fazama</a:t>
            </a:r>
            <a:r>
              <a:rPr lang="en-US" dirty="0"/>
              <a:t> </a:t>
            </a:r>
            <a:r>
              <a:rPr lang="en-US" dirty="0" err="1"/>
              <a:t>parodontne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gingivalni</a:t>
            </a:r>
            <a:r>
              <a:rPr lang="en-US" dirty="0"/>
              <a:t> </a:t>
            </a:r>
            <a:r>
              <a:rPr lang="en-US" dirty="0" err="1"/>
              <a:t>džepovi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poluimpaktirane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poluretinirane</a:t>
            </a:r>
            <a:r>
              <a:rPr lang="en-US" dirty="0"/>
              <a:t> </a:t>
            </a:r>
            <a:r>
              <a:rPr lang="en-US" dirty="0" err="1"/>
              <a:t>zube</a:t>
            </a:r>
            <a:r>
              <a:rPr lang="en-US" dirty="0"/>
              <a:t>.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primarne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etiologije</a:t>
            </a:r>
            <a:r>
              <a:rPr lang="en-US" dirty="0"/>
              <a:t>, </a:t>
            </a:r>
            <a:r>
              <a:rPr lang="en-US" dirty="0" err="1"/>
              <a:t>etiologija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u </a:t>
            </a:r>
            <a:r>
              <a:rPr lang="en-US" dirty="0" err="1"/>
              <a:t>području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, </a:t>
            </a:r>
            <a:r>
              <a:rPr lang="en-US" dirty="0" err="1"/>
              <a:t>kosti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okolnih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hematogenim</a:t>
            </a:r>
            <a:r>
              <a:rPr lang="en-US" dirty="0"/>
              <a:t> </a:t>
            </a:r>
            <a:r>
              <a:rPr lang="en-US" dirty="0" err="1"/>
              <a:t>putem</a:t>
            </a:r>
            <a:r>
              <a:rPr lang="en-US" dirty="0"/>
              <a:t>,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bakterije</a:t>
            </a:r>
            <a:r>
              <a:rPr lang="en-US" dirty="0"/>
              <a:t> </a:t>
            </a:r>
            <a:r>
              <a:rPr lang="en-US" dirty="0" err="1"/>
              <a:t>krvlju</a:t>
            </a:r>
            <a:r>
              <a:rPr lang="en-US" dirty="0"/>
              <a:t> </a:t>
            </a:r>
            <a:r>
              <a:rPr lang="en-US" dirty="0" err="1"/>
              <a:t>prenose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nekog</a:t>
            </a:r>
            <a:r>
              <a:rPr lang="en-US" dirty="0"/>
              <a:t> </a:t>
            </a:r>
            <a:r>
              <a:rPr lang="en-US" dirty="0" err="1"/>
              <a:t>udaljenog</a:t>
            </a:r>
            <a:r>
              <a:rPr lang="en-US" dirty="0"/>
              <a:t> </a:t>
            </a:r>
            <a:r>
              <a:rPr lang="en-US" dirty="0" err="1"/>
              <a:t>žarišta</a:t>
            </a:r>
            <a:r>
              <a:rPr lang="en-US" dirty="0"/>
              <a:t> u </a:t>
            </a:r>
            <a:r>
              <a:rPr lang="en-US" dirty="0" err="1"/>
              <a:t>telu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per </a:t>
            </a:r>
            <a:r>
              <a:rPr lang="en-US" dirty="0" err="1"/>
              <a:t>continuitatem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otvorene</a:t>
            </a:r>
            <a:r>
              <a:rPr lang="en-US" dirty="0"/>
              <a:t> </a:t>
            </a:r>
            <a:r>
              <a:rPr lang="en-US" dirty="0" err="1"/>
              <a:t>rane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primer </a:t>
            </a:r>
            <a:r>
              <a:rPr lang="sr-Latn-RS" dirty="0"/>
              <a:t>to</a:t>
            </a:r>
            <a:r>
              <a:rPr lang="en-US" dirty="0" err="1"/>
              <a:t>kom</a:t>
            </a:r>
            <a:r>
              <a:rPr lang="en-US" dirty="0"/>
              <a:t> </a:t>
            </a:r>
            <a:r>
              <a:rPr lang="en-US" dirty="0" err="1"/>
              <a:t>ekstrakcije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traume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4DBB0-116F-4811-B263-A1E2ADE35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7744" y="6409944"/>
            <a:ext cx="438912" cy="448056"/>
          </a:xfrm>
        </p:spPr>
        <p:txBody>
          <a:bodyPr/>
          <a:lstStyle/>
          <a:p>
            <a:fld id="{8B48EBF6-60E6-462A-9155-5FAF136BCCB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58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E0DB1D-3E00-F948-C0BA-01B995ADF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2E4C87-4F7E-3539-6C62-62422C0971D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65314" y="924339"/>
            <a:ext cx="10235536" cy="483511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uzroci</a:t>
            </a:r>
            <a:r>
              <a:rPr lang="en-US" dirty="0"/>
              <a:t> </a:t>
            </a:r>
            <a:r>
              <a:rPr lang="en-US" dirty="0" err="1"/>
              <a:t>odontogenih</a:t>
            </a:r>
            <a:r>
              <a:rPr lang="en-US" dirty="0"/>
              <a:t>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zubi</a:t>
            </a:r>
            <a:r>
              <a:rPr lang="en-US" dirty="0"/>
              <a:t> s </a:t>
            </a:r>
            <a:r>
              <a:rPr lang="en-US" dirty="0" err="1"/>
              <a:t>opsežnim</a:t>
            </a:r>
            <a:r>
              <a:rPr lang="en-US" dirty="0"/>
              <a:t> </a:t>
            </a:r>
            <a:r>
              <a:rPr lang="en-US" dirty="0" err="1"/>
              <a:t>karijesima</a:t>
            </a:r>
            <a:r>
              <a:rPr lang="en-US" dirty="0"/>
              <a:t>, </a:t>
            </a:r>
            <a:r>
              <a:rPr lang="en-US" dirty="0" err="1"/>
              <a:t>dubokim</a:t>
            </a:r>
            <a:r>
              <a:rPr lang="en-US" dirty="0"/>
              <a:t> </a:t>
            </a:r>
            <a:r>
              <a:rPr lang="en-US" dirty="0" err="1"/>
              <a:t>ispunima</a:t>
            </a:r>
            <a:r>
              <a:rPr lang="en-US" dirty="0"/>
              <a:t>, </a:t>
            </a:r>
            <a:r>
              <a:rPr lang="en-US" dirty="0" err="1"/>
              <a:t>neadekvatnim</a:t>
            </a:r>
            <a:r>
              <a:rPr lang="en-US" dirty="0"/>
              <a:t> </a:t>
            </a:r>
            <a:r>
              <a:rPr lang="en-US" dirty="0" err="1"/>
              <a:t>endodontskim</a:t>
            </a:r>
            <a:r>
              <a:rPr lang="en-US" dirty="0"/>
              <a:t> </a:t>
            </a:r>
            <a:r>
              <a:rPr lang="en-US" dirty="0" err="1"/>
              <a:t>liječenjem</a:t>
            </a:r>
            <a:r>
              <a:rPr lang="en-US" dirty="0"/>
              <a:t>, </a:t>
            </a:r>
            <a:r>
              <a:rPr lang="en-US" dirty="0" err="1"/>
              <a:t>perikoronitisom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parodontna</a:t>
            </a:r>
            <a:r>
              <a:rPr lang="en-US" dirty="0"/>
              <a:t> </a:t>
            </a:r>
            <a:r>
              <a:rPr lang="en-US" dirty="0" err="1"/>
              <a:t>bolest</a:t>
            </a:r>
            <a:r>
              <a:rPr lang="en-US" dirty="0"/>
              <a:t>. </a:t>
            </a:r>
            <a:r>
              <a:rPr lang="en-US" dirty="0" err="1"/>
              <a:t>Ređi</a:t>
            </a:r>
            <a:r>
              <a:rPr lang="en-US" dirty="0"/>
              <a:t> </a:t>
            </a:r>
            <a:r>
              <a:rPr lang="en-US" dirty="0" err="1"/>
              <a:t>uzroci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: </a:t>
            </a:r>
            <a:r>
              <a:rPr lang="en-US" dirty="0" err="1"/>
              <a:t>zaostali</a:t>
            </a:r>
            <a:r>
              <a:rPr lang="en-US" dirty="0"/>
              <a:t> </a:t>
            </a:r>
            <a:r>
              <a:rPr lang="en-US" dirty="0" err="1"/>
              <a:t>korijenovi</a:t>
            </a:r>
            <a:r>
              <a:rPr lang="en-US" dirty="0"/>
              <a:t>, </a:t>
            </a:r>
            <a:r>
              <a:rPr lang="en-US" dirty="0" err="1"/>
              <a:t>impaktirani</a:t>
            </a:r>
            <a:r>
              <a:rPr lang="en-US" dirty="0"/>
              <a:t> </a:t>
            </a:r>
            <a:r>
              <a:rPr lang="en-US" dirty="0" err="1"/>
              <a:t>zubi</a:t>
            </a:r>
            <a:r>
              <a:rPr lang="en-US" dirty="0"/>
              <a:t>, </a:t>
            </a:r>
            <a:r>
              <a:rPr lang="en-US" dirty="0" err="1"/>
              <a:t>komplikacije</a:t>
            </a:r>
            <a:r>
              <a:rPr lang="en-US" dirty="0"/>
              <a:t> </a:t>
            </a:r>
            <a:r>
              <a:rPr lang="en-US" dirty="0" err="1"/>
              <a:t>frakture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prisutnost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u </a:t>
            </a:r>
            <a:r>
              <a:rPr lang="en-US" dirty="0" err="1"/>
              <a:t>frakturnoj</a:t>
            </a:r>
            <a:r>
              <a:rPr lang="en-US" dirty="0"/>
              <a:t> </a:t>
            </a:r>
            <a:r>
              <a:rPr lang="en-US" dirty="0" err="1"/>
              <a:t>pukotini</a:t>
            </a:r>
            <a:r>
              <a:rPr lang="sr-Latn-RS" dirty="0"/>
              <a:t>.</a:t>
            </a:r>
          </a:p>
          <a:p>
            <a:r>
              <a:rPr lang="en-US" dirty="0" err="1"/>
              <a:t>Treći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sr-Latn-RS" dirty="0"/>
              <a:t>širenja infekcije je </a:t>
            </a:r>
            <a:r>
              <a:rPr lang="en-US" dirty="0"/>
              <a:t> </a:t>
            </a:r>
            <a:r>
              <a:rPr lang="en-US" dirty="0" err="1"/>
              <a:t>limfogenim</a:t>
            </a:r>
            <a:r>
              <a:rPr lang="en-US" dirty="0"/>
              <a:t> </a:t>
            </a:r>
            <a:r>
              <a:rPr lang="en-US" dirty="0" err="1"/>
              <a:t>putem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mikroorganizmi</a:t>
            </a:r>
            <a:r>
              <a:rPr lang="en-US" dirty="0"/>
              <a:t> </a:t>
            </a:r>
            <a:r>
              <a:rPr lang="en-US" dirty="0" err="1"/>
              <a:t>uđu</a:t>
            </a:r>
            <a:r>
              <a:rPr lang="en-US" dirty="0"/>
              <a:t> u</a:t>
            </a:r>
            <a:r>
              <a:rPr lang="sr-Latn-RS" dirty="0"/>
              <a:t> limfni sustav i putuju limfnom, ulaze u venski krvotok, na spoju s unutarnjom</a:t>
            </a:r>
          </a:p>
          <a:p>
            <a:r>
              <a:rPr lang="sr-Latn-RS" dirty="0"/>
              <a:t>jugularnom venom i venom subklavijom </a:t>
            </a:r>
            <a:r>
              <a:rPr lang="en-US" dirty="0"/>
              <a:t>.</a:t>
            </a:r>
            <a:r>
              <a:rPr lang="sr-Latn-RS" dirty="0"/>
              <a:t>Put širenja odontogene upale možemo podeliti u nekoliko faza. Napredovanjem mikroorganizama u parodontni prostor periapeksa dolazi do procesa stvaranja i nakupljanja gnoja unutar alveolarne kosti, odnosno inicijalne ili intraosealne faze. U slučaju nelečenja ili nepovoljnog odgovora na terapiju upalni proces perforira kost, odižući periost od kosti i dolaziu subperiostalni prostor te stvara subperiostalni apsces. Subperiostalna faza kratkotrajna je, ali bolna jer periost obiluje živčanim vlaknima. Budući da periost ima malu debljinu, upala nadvladava tu barijeru s lakoćom i širi se dalje kroz meka tkiva sve do ispod sluznice formirajući submukozni apsces. Napred se širi sve do kože, prelazeći vezivno tkivo i nastaje subkutani apsces. U manjem broju slučajeva napreduje prema fascijalnim prostorima što može imati brojne neželjene posljedice. Širenje kroz meka tkiva ogleda se kliničkom slikom celulitisa ili flegmone – akutne difuzne upale koja se širi vezivnim tkivom s ili bez supuracije.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6701F9-B5F7-DF0C-37B0-870EF445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85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5C476D-3871-F5C6-09E7-6D1C90F65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F56E2-082D-7671-C4EB-8855CB0F3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CED34E6-4B43-E429-88AE-5C6110C3D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Smer</a:t>
            </a:r>
            <a:r>
              <a:rPr lang="en-US" dirty="0"/>
              <a:t> </a:t>
            </a:r>
            <a:r>
              <a:rPr lang="en-US" dirty="0" err="1"/>
              <a:t>širenja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sr-Latn-RS" dirty="0"/>
              <a:t>zav</a:t>
            </a:r>
            <a:r>
              <a:rPr lang="en-US" dirty="0" err="1"/>
              <a:t>isi</a:t>
            </a:r>
            <a:r>
              <a:rPr lang="en-US" dirty="0"/>
              <a:t> o</a:t>
            </a:r>
            <a:r>
              <a:rPr lang="sr-Latn-RS" dirty="0"/>
              <a:t>d </a:t>
            </a:r>
            <a:r>
              <a:rPr lang="en-US" dirty="0" err="1"/>
              <a:t>blizin</a:t>
            </a:r>
            <a:r>
              <a:rPr lang="sr-Latn-RS" dirty="0"/>
              <a:t>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debljin</a:t>
            </a:r>
            <a:r>
              <a:rPr lang="sr-Latn-RS" dirty="0"/>
              <a:t>e</a:t>
            </a:r>
            <a:r>
              <a:rPr lang="en-US" dirty="0"/>
              <a:t> ko</a:t>
            </a:r>
            <a:r>
              <a:rPr lang="sr-Latn-RS" dirty="0"/>
              <a:t>sti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otpor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sr-Latn-R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širenju</a:t>
            </a:r>
            <a:r>
              <a:rPr lang="en-US" dirty="0"/>
              <a:t>. </a:t>
            </a:r>
            <a:r>
              <a:rPr lang="en-US" dirty="0" err="1"/>
              <a:t>Određen</a:t>
            </a:r>
            <a:r>
              <a:rPr lang="en-US" dirty="0"/>
              <a:t> je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odnosom</a:t>
            </a:r>
            <a:r>
              <a:rPr lang="en-US" dirty="0"/>
              <a:t> </a:t>
            </a:r>
            <a:r>
              <a:rPr lang="sr-Latn-RS" dirty="0"/>
              <a:t>pripoja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inklinaciji</a:t>
            </a:r>
            <a:r>
              <a:rPr lang="en-US" dirty="0"/>
              <a:t> </a:t>
            </a:r>
            <a:r>
              <a:rPr lang="en-US" dirty="0" err="1"/>
              <a:t>korijena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uzročnika</a:t>
            </a:r>
            <a:r>
              <a:rPr lang="en-US" dirty="0"/>
              <a:t> pa </a:t>
            </a:r>
            <a:r>
              <a:rPr lang="en-US" dirty="0" err="1"/>
              <a:t>će</a:t>
            </a:r>
            <a:r>
              <a:rPr lang="sr-Latn-RS" dirty="0"/>
              <a:t> </a:t>
            </a:r>
            <a:r>
              <a:rPr lang="en-US" dirty="0" err="1"/>
              <a:t>tako</a:t>
            </a:r>
            <a:r>
              <a:rPr lang="en-US" dirty="0"/>
              <a:t> u </a:t>
            </a:r>
            <a:r>
              <a:rPr lang="en-US" dirty="0" err="1"/>
              <a:t>maksili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tendenciju</a:t>
            </a:r>
            <a:r>
              <a:rPr lang="en-US" dirty="0"/>
              <a:t> </a:t>
            </a:r>
            <a:r>
              <a:rPr lang="en-US" dirty="0" err="1"/>
              <a:t>širenja</a:t>
            </a:r>
            <a:r>
              <a:rPr lang="en-US" dirty="0"/>
              <a:t> </a:t>
            </a:r>
            <a:r>
              <a:rPr lang="en-US" dirty="0" err="1"/>
              <a:t>vestibularno</a:t>
            </a:r>
            <a:r>
              <a:rPr lang="en-US" dirty="0"/>
              <a:t>, a u </a:t>
            </a:r>
            <a:r>
              <a:rPr lang="en-US" dirty="0" err="1"/>
              <a:t>mandibuli</a:t>
            </a:r>
            <a:r>
              <a:rPr lang="en-US" dirty="0"/>
              <a:t> </a:t>
            </a:r>
            <a:r>
              <a:rPr lang="en-US" dirty="0" err="1"/>
              <a:t>lingvalno</a:t>
            </a:r>
            <a:r>
              <a:rPr lang="en-US" dirty="0"/>
              <a:t>.</a:t>
            </a:r>
          </a:p>
          <a:p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umu</a:t>
            </a:r>
            <a:r>
              <a:rPr lang="en-US" dirty="0"/>
              <a:t> da </a:t>
            </a:r>
            <a:r>
              <a:rPr lang="en-US" dirty="0" err="1"/>
              <a:t>prostori</a:t>
            </a:r>
            <a:r>
              <a:rPr lang="en-US" dirty="0"/>
              <a:t> </a:t>
            </a:r>
            <a:r>
              <a:rPr lang="en-US" dirty="0" err="1"/>
              <a:t>glave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vrata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strogo</a:t>
            </a:r>
            <a:r>
              <a:rPr lang="en-US" dirty="0"/>
              <a:t> </a:t>
            </a:r>
            <a:r>
              <a:rPr lang="en-US" dirty="0" err="1"/>
              <a:t>omeđene</a:t>
            </a:r>
            <a:r>
              <a:rPr lang="en-US" dirty="0"/>
              <a:t> </a:t>
            </a:r>
            <a:r>
              <a:rPr lang="en-US" dirty="0" err="1"/>
              <a:t>anatomske</a:t>
            </a:r>
            <a:r>
              <a:rPr lang="en-US" dirty="0"/>
              <a:t> </a:t>
            </a:r>
            <a:r>
              <a:rPr lang="en-US" dirty="0" err="1"/>
              <a:t>barijere</a:t>
            </a:r>
            <a:r>
              <a:rPr lang="sr-Latn-R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međusobno</a:t>
            </a:r>
            <a:r>
              <a:rPr lang="en-US" dirty="0"/>
              <a:t> </a:t>
            </a:r>
            <a:r>
              <a:rPr lang="en-US" dirty="0" err="1"/>
              <a:t>široko</a:t>
            </a:r>
            <a:r>
              <a:rPr lang="en-US" dirty="0"/>
              <a:t> </a:t>
            </a:r>
            <a:r>
              <a:rPr lang="en-US" dirty="0" err="1"/>
              <a:t>komuniciraju</a:t>
            </a:r>
            <a:r>
              <a:rPr lang="en-US" dirty="0"/>
              <a:t> </a:t>
            </a:r>
            <a:r>
              <a:rPr lang="en-US" dirty="0" err="1"/>
              <a:t>jedan</a:t>
            </a:r>
            <a:r>
              <a:rPr lang="en-US" dirty="0"/>
              <a:t> s </a:t>
            </a:r>
            <a:r>
              <a:rPr lang="en-US" dirty="0" err="1"/>
              <a:t>drugim</a:t>
            </a:r>
            <a:r>
              <a:rPr lang="en-US" dirty="0"/>
              <a:t> pa bi </a:t>
            </a:r>
            <a:r>
              <a:rPr lang="en-US" dirty="0" err="1"/>
              <a:t>svako</a:t>
            </a:r>
            <a:r>
              <a:rPr lang="en-US" dirty="0"/>
              <a:t> </a:t>
            </a:r>
            <a:r>
              <a:rPr lang="en-US" dirty="0" err="1"/>
              <a:t>daljnje</a:t>
            </a:r>
            <a:r>
              <a:rPr lang="en-US" dirty="0"/>
              <a:t> </a:t>
            </a:r>
            <a:r>
              <a:rPr lang="en-US" dirty="0" err="1"/>
              <a:t>širenje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en-US" dirty="0" err="1"/>
              <a:t>moglo</a:t>
            </a:r>
            <a:r>
              <a:rPr lang="sr-Latn-RS" dirty="0"/>
              <a:t> </a:t>
            </a:r>
            <a:r>
              <a:rPr lang="en-US" dirty="0" err="1"/>
              <a:t>izazvati</a:t>
            </a:r>
            <a:r>
              <a:rPr lang="en-US" dirty="0"/>
              <a:t> </a:t>
            </a:r>
            <a:r>
              <a:rPr lang="en-US" dirty="0" err="1"/>
              <a:t>ozbiljne</a:t>
            </a:r>
            <a:r>
              <a:rPr lang="en-US" dirty="0"/>
              <a:t> </a:t>
            </a:r>
            <a:r>
              <a:rPr lang="en-US" dirty="0" err="1"/>
              <a:t>komplikacije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tromboza</a:t>
            </a:r>
            <a:r>
              <a:rPr lang="en-US" dirty="0"/>
              <a:t> </a:t>
            </a:r>
            <a:r>
              <a:rPr lang="en-US" dirty="0" err="1"/>
              <a:t>kavernoznog</a:t>
            </a:r>
            <a:r>
              <a:rPr lang="en-US" dirty="0"/>
              <a:t> </a:t>
            </a:r>
            <a:r>
              <a:rPr lang="en-US" dirty="0" err="1"/>
              <a:t>sinusa</a:t>
            </a:r>
            <a:r>
              <a:rPr lang="en-US" dirty="0"/>
              <a:t>,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mozga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bakterijski</a:t>
            </a:r>
            <a:r>
              <a:rPr lang="en-US" dirty="0"/>
              <a:t> meningitis, </a:t>
            </a:r>
            <a:r>
              <a:rPr lang="en-US" dirty="0" err="1"/>
              <a:t>tromboza</a:t>
            </a:r>
            <a:r>
              <a:rPr lang="en-US" dirty="0"/>
              <a:t> </a:t>
            </a:r>
            <a:r>
              <a:rPr lang="en-US" dirty="0" err="1"/>
              <a:t>unut</a:t>
            </a:r>
            <a:r>
              <a:rPr lang="sr-Latn-RS" dirty="0"/>
              <a:t>rašnje </a:t>
            </a:r>
            <a:r>
              <a:rPr lang="en-US" dirty="0" err="1"/>
              <a:t>jugularne</a:t>
            </a:r>
            <a:r>
              <a:rPr lang="en-US" dirty="0"/>
              <a:t> </a:t>
            </a:r>
            <a:r>
              <a:rPr lang="en-US" dirty="0" err="1"/>
              <a:t>vene</a:t>
            </a:r>
            <a:r>
              <a:rPr lang="en-US" dirty="0"/>
              <a:t>, </a:t>
            </a:r>
            <a:r>
              <a:rPr lang="en-US" dirty="0" err="1"/>
              <a:t>osteomijelitis</a:t>
            </a:r>
            <a:r>
              <a:rPr lang="en-US" dirty="0"/>
              <a:t>, </a:t>
            </a:r>
            <a:r>
              <a:rPr lang="en-US" dirty="0" err="1"/>
              <a:t>Ludwigova</a:t>
            </a:r>
            <a:r>
              <a:rPr lang="en-US" dirty="0"/>
              <a:t> angina </a:t>
            </a:r>
            <a:r>
              <a:rPr lang="en-US" dirty="0" err="1"/>
              <a:t>i</a:t>
            </a:r>
            <a:r>
              <a:rPr lang="sr-Latn-RS" dirty="0"/>
              <a:t> </a:t>
            </a:r>
            <a:r>
              <a:rPr lang="en-US" dirty="0" err="1"/>
              <a:t>druge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BA0AD61-4FFB-8B30-D984-4427F21F2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39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39053-7697-4098-8905-35A968A3F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Klinicki znakovi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E8B72-F5D5-0464-0E72-534DE41B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D24712-1F7E-D97C-7F40-E93EB4997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en-US" dirty="0" err="1"/>
              <a:t>znakovi</a:t>
            </a:r>
            <a:r>
              <a:rPr lang="en-US" dirty="0"/>
              <a:t> </a:t>
            </a:r>
            <a:r>
              <a:rPr lang="en-US" dirty="0" err="1"/>
              <a:t>zajednički</a:t>
            </a:r>
            <a:r>
              <a:rPr lang="en-US" dirty="0"/>
              <a:t> </a:t>
            </a:r>
            <a:r>
              <a:rPr lang="en-US" dirty="0" err="1"/>
              <a:t>svim</a:t>
            </a:r>
            <a:r>
              <a:rPr lang="en-US" dirty="0"/>
              <a:t> </a:t>
            </a:r>
            <a:r>
              <a:rPr lang="en-US" dirty="0" err="1"/>
              <a:t>upalama</a:t>
            </a:r>
            <a:r>
              <a:rPr lang="en-US" dirty="0"/>
              <a:t>, pa 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onima</a:t>
            </a:r>
            <a:r>
              <a:rPr lang="en-US" dirty="0"/>
              <a:t> </a:t>
            </a:r>
            <a:r>
              <a:rPr lang="en-US" dirty="0" err="1"/>
              <a:t>odontogenog</a:t>
            </a:r>
            <a:r>
              <a:rPr lang="en-US" dirty="0"/>
              <a:t> po</a:t>
            </a:r>
            <a:r>
              <a:rPr lang="sr-Latn-RS" dirty="0"/>
              <a:t>rekl</a:t>
            </a:r>
            <a:r>
              <a:rPr lang="en-US" dirty="0"/>
              <a:t>a, </a:t>
            </a:r>
            <a:r>
              <a:rPr lang="en-US" dirty="0" err="1"/>
              <a:t>jesu</a:t>
            </a:r>
            <a:r>
              <a:rPr lang="en-US" dirty="0"/>
              <a:t> </a:t>
            </a:r>
            <a:r>
              <a:rPr lang="en-US" dirty="0" err="1"/>
              <a:t>crvenilo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.</a:t>
            </a:r>
            <a:r>
              <a:rPr lang="sr-Latn-RS" dirty="0"/>
              <a:t>Kod </a:t>
            </a:r>
            <a:r>
              <a:rPr lang="en-US" dirty="0" err="1"/>
              <a:t>pacijenata</a:t>
            </a:r>
            <a:r>
              <a:rPr lang="en-US" dirty="0"/>
              <a:t> s </a:t>
            </a:r>
            <a:r>
              <a:rPr lang="en-US" dirty="0" err="1"/>
              <a:t>infekcijama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ograničene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smeštene</a:t>
            </a:r>
            <a:r>
              <a:rPr lang="en-US" dirty="0"/>
              <a:t> </a:t>
            </a:r>
            <a:r>
              <a:rPr lang="en-US" dirty="0" err="1"/>
              <a:t>površinski</a:t>
            </a:r>
            <a:r>
              <a:rPr lang="en-US" dirty="0"/>
              <a:t>, </a:t>
            </a:r>
            <a:r>
              <a:rPr lang="en-US" dirty="0" err="1"/>
              <a:t>javljaju</a:t>
            </a:r>
            <a:r>
              <a:rPr lang="en-US" dirty="0"/>
              <a:t> se: </a:t>
            </a:r>
            <a:r>
              <a:rPr lang="en-US" dirty="0" err="1"/>
              <a:t>lokaliz</a:t>
            </a:r>
            <a:r>
              <a:rPr lang="sr-Latn-RS" dirty="0"/>
              <a:t>ovana</a:t>
            </a:r>
            <a:r>
              <a:rPr lang="en-US" dirty="0"/>
              <a:t> </a:t>
            </a:r>
            <a:r>
              <a:rPr lang="en-US" dirty="0" err="1"/>
              <a:t>bol</a:t>
            </a:r>
            <a:r>
              <a:rPr lang="en-US" dirty="0"/>
              <a:t>, </a:t>
            </a:r>
            <a:r>
              <a:rPr lang="en-US" dirty="0" err="1"/>
              <a:t>fluktuirajuć</a:t>
            </a:r>
            <a:r>
              <a:rPr lang="sr-Latn-RS" dirty="0"/>
              <a:t>i</a:t>
            </a:r>
            <a:r>
              <a:rPr lang="en-US" dirty="0"/>
              <a:t> </a:t>
            </a:r>
            <a:r>
              <a:rPr lang="sr-Latn-RS" dirty="0"/>
              <a:t>otok </a:t>
            </a:r>
            <a:r>
              <a:rPr lang="en-US" dirty="0" err="1"/>
              <a:t>ili</a:t>
            </a:r>
            <a:r>
              <a:rPr lang="en-US" dirty="0"/>
              <a:t> cellulitis</a:t>
            </a:r>
            <a:r>
              <a:rPr lang="sr-Latn-RS" dirty="0"/>
              <a:t>,</a:t>
            </a:r>
            <a:r>
              <a:rPr lang="en-US" dirty="0" err="1"/>
              <a:t>osjetljivost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</a:t>
            </a:r>
            <a:r>
              <a:rPr lang="en-US" dirty="0" err="1"/>
              <a:t>uzročnika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perkusiju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promene</a:t>
            </a:r>
            <a:r>
              <a:rPr lang="en-US" dirty="0"/>
              <a:t> temperature</a:t>
            </a:r>
            <a:r>
              <a:rPr lang="sr-Latn-RS" dirty="0"/>
              <a:t>.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pacijenata</a:t>
            </a:r>
            <a:r>
              <a:rPr lang="en-US" dirty="0"/>
              <a:t> </a:t>
            </a:r>
            <a:r>
              <a:rPr lang="sr-Latn-RS" dirty="0"/>
              <a:t>kod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prodre</a:t>
            </a:r>
            <a:r>
              <a:rPr lang="en-US" dirty="0"/>
              <a:t> u </a:t>
            </a:r>
            <a:r>
              <a:rPr lang="en-US" dirty="0" err="1"/>
              <a:t>dublje</a:t>
            </a:r>
            <a:r>
              <a:rPr lang="en-US" dirty="0"/>
              <a:t> </a:t>
            </a:r>
            <a:r>
              <a:rPr lang="en-US" dirty="0" err="1"/>
              <a:t>regije</a:t>
            </a:r>
            <a:r>
              <a:rPr lang="en-US" dirty="0"/>
              <a:t>,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javiti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povišena</a:t>
            </a:r>
            <a:r>
              <a:rPr lang="en-US" dirty="0"/>
              <a:t> </a:t>
            </a:r>
            <a:r>
              <a:rPr lang="en-US" dirty="0" err="1"/>
              <a:t>telesna</a:t>
            </a:r>
            <a:r>
              <a:rPr lang="en-US" dirty="0"/>
              <a:t> </a:t>
            </a:r>
            <a:r>
              <a:rPr lang="en-US" dirty="0" err="1"/>
              <a:t>temperatura</a:t>
            </a:r>
            <a:r>
              <a:rPr lang="en-US" dirty="0"/>
              <a:t>, </a:t>
            </a:r>
            <a:r>
              <a:rPr lang="en-US" dirty="0" err="1"/>
              <a:t>poteškoće</a:t>
            </a:r>
            <a:r>
              <a:rPr lang="en-US" dirty="0"/>
              <a:t> s </a:t>
            </a:r>
            <a:r>
              <a:rPr lang="en-US" dirty="0" err="1"/>
              <a:t>gutanjem</a:t>
            </a:r>
            <a:r>
              <a:rPr lang="en-US" dirty="0"/>
              <a:t>, </a:t>
            </a:r>
            <a:r>
              <a:rPr lang="en-US" dirty="0" err="1"/>
              <a:t>otvaranjem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, a u </a:t>
            </a:r>
            <a:r>
              <a:rPr lang="en-US" dirty="0" err="1"/>
              <a:t>težim</a:t>
            </a:r>
            <a:r>
              <a:rPr lang="en-US" dirty="0"/>
              <a:t>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 </a:t>
            </a:r>
            <a:r>
              <a:rPr lang="en-US" dirty="0" err="1"/>
              <a:t>disanjem</a:t>
            </a:r>
            <a:r>
              <a:rPr lang="en-US" dirty="0"/>
              <a:t>. 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bol</a:t>
            </a:r>
            <a:r>
              <a:rPr lang="en-US" dirty="0"/>
              <a:t>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posledice</a:t>
            </a:r>
            <a:r>
              <a:rPr lang="en-US" dirty="0"/>
              <a:t> </a:t>
            </a:r>
            <a:r>
              <a:rPr lang="en-US" dirty="0" err="1"/>
              <a:t>akutne</a:t>
            </a:r>
            <a:r>
              <a:rPr lang="en-US" dirty="0"/>
              <a:t> </a:t>
            </a:r>
            <a:r>
              <a:rPr lang="en-US" dirty="0" err="1"/>
              <a:t>periapikalne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, </a:t>
            </a:r>
            <a:r>
              <a:rPr lang="en-US" dirty="0" err="1"/>
              <a:t>dok</a:t>
            </a:r>
            <a:r>
              <a:rPr lang="en-US" dirty="0"/>
              <a:t> je </a:t>
            </a:r>
            <a:r>
              <a:rPr lang="sr-Latn-RS" dirty="0"/>
              <a:t>h</a:t>
            </a:r>
            <a:r>
              <a:rPr lang="en-US" dirty="0" err="1"/>
              <a:t>ronični</a:t>
            </a:r>
            <a:r>
              <a:rPr lang="en-US" dirty="0"/>
              <a:t>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odgovor</a:t>
            </a:r>
            <a:r>
              <a:rPr lang="en-US" dirty="0"/>
              <a:t> </a:t>
            </a:r>
            <a:r>
              <a:rPr lang="en-US" dirty="0" err="1"/>
              <a:t>obično</a:t>
            </a:r>
            <a:r>
              <a:rPr lang="en-US" dirty="0"/>
              <a:t> </a:t>
            </a:r>
            <a:r>
              <a:rPr lang="en-US" dirty="0" err="1"/>
              <a:t>asiptomatski</a:t>
            </a:r>
            <a:r>
              <a:rPr lang="en-US" dirty="0"/>
              <a:t>,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uzrokujući</a:t>
            </a:r>
            <a:r>
              <a:rPr lang="en-US" dirty="0"/>
              <a:t> </a:t>
            </a:r>
            <a:r>
              <a:rPr lang="en-US" dirty="0" err="1"/>
              <a:t>resorpciju</a:t>
            </a:r>
            <a:r>
              <a:rPr lang="en-US" dirty="0"/>
              <a:t> </a:t>
            </a:r>
            <a:r>
              <a:rPr lang="en-US" dirty="0" err="1"/>
              <a:t>alveolarne</a:t>
            </a:r>
            <a:r>
              <a:rPr lang="en-US" dirty="0"/>
              <a:t> </a:t>
            </a:r>
            <a:r>
              <a:rPr lang="en-US" dirty="0" err="1"/>
              <a:t>kosti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radiološki</a:t>
            </a:r>
            <a:r>
              <a:rPr lang="en-US" dirty="0"/>
              <a:t> </a:t>
            </a:r>
            <a:r>
              <a:rPr lang="sr-Latn-RS" dirty="0"/>
              <a:t>čita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periapikalna</a:t>
            </a:r>
            <a:r>
              <a:rPr lang="en-US" dirty="0"/>
              <a:t> </a:t>
            </a:r>
            <a:r>
              <a:rPr lang="en-US" dirty="0" err="1"/>
              <a:t>radiolucencija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F23CA-2073-CD0D-047E-52CC999B0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3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91AF7-6C3C-6DCF-99C7-FFAA71601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00BE02-C6A3-8D0A-4396-0FC0BCE3D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DF175F-02AA-7C69-1541-72792E1C3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Periapikalni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,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nelečenja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neodgovaranja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terapiju</a:t>
            </a:r>
            <a:r>
              <a:rPr lang="en-US" dirty="0"/>
              <a:t>, </a:t>
            </a:r>
            <a:r>
              <a:rPr lang="en-US" dirty="0" err="1"/>
              <a:t>širi</a:t>
            </a:r>
            <a:r>
              <a:rPr lang="en-US" dirty="0"/>
              <a:t> se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kost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dospeva</a:t>
            </a:r>
            <a:r>
              <a:rPr lang="en-US" dirty="0"/>
              <a:t> pod </a:t>
            </a:r>
            <a:r>
              <a:rPr lang="en-US" dirty="0" err="1"/>
              <a:t>periost</a:t>
            </a:r>
            <a:r>
              <a:rPr lang="en-US" dirty="0"/>
              <a:t> </a:t>
            </a:r>
            <a:r>
              <a:rPr lang="en-US" dirty="0" err="1"/>
              <a:t>stvarajući</a:t>
            </a:r>
            <a:r>
              <a:rPr lang="en-US" dirty="0"/>
              <a:t> </a:t>
            </a:r>
            <a:r>
              <a:rPr lang="en-US" dirty="0" err="1"/>
              <a:t>subperiostalni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. On se </a:t>
            </a:r>
            <a:r>
              <a:rPr lang="en-US" dirty="0" err="1"/>
              <a:t>klinički</a:t>
            </a:r>
            <a:r>
              <a:rPr lang="en-US" dirty="0"/>
              <a:t> </a:t>
            </a:r>
            <a:r>
              <a:rPr lang="sr-Latn-RS" dirty="0"/>
              <a:t>uočava</a:t>
            </a:r>
            <a:r>
              <a:rPr lang="en-US" dirty="0"/>
              <a:t> </a:t>
            </a:r>
            <a:r>
              <a:rPr lang="en-US" dirty="0" err="1"/>
              <a:t>palpatorno</a:t>
            </a:r>
            <a:r>
              <a:rPr lang="en-US" dirty="0"/>
              <a:t> </a:t>
            </a:r>
            <a:r>
              <a:rPr lang="sr-Latn-RS" dirty="0"/>
              <a:t>kao i </a:t>
            </a:r>
            <a:r>
              <a:rPr lang="en-US" dirty="0" err="1"/>
              <a:t>diskretn</a:t>
            </a:r>
            <a:r>
              <a:rPr lang="sr-Latn-RS" dirty="0"/>
              <a:t>i</a:t>
            </a:r>
            <a:r>
              <a:rPr lang="en-US" dirty="0"/>
              <a:t>m,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boln</a:t>
            </a:r>
            <a:r>
              <a:rPr lang="sr-Latn-RS" dirty="0"/>
              <a:t>i</a:t>
            </a:r>
            <a:r>
              <a:rPr lang="en-US" dirty="0"/>
              <a:t>m </a:t>
            </a:r>
            <a:r>
              <a:rPr lang="en-US" dirty="0" err="1"/>
              <a:t>ot</a:t>
            </a:r>
            <a:r>
              <a:rPr lang="sr-Latn-RS" dirty="0"/>
              <a:t>okom</a:t>
            </a:r>
            <a:r>
              <a:rPr lang="en-US" dirty="0"/>
              <a:t>. Za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subperiostalni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najbolniju</a:t>
            </a:r>
            <a:r>
              <a:rPr lang="en-US" dirty="0"/>
              <a:t> </a:t>
            </a:r>
            <a:r>
              <a:rPr lang="en-US" dirty="0" err="1"/>
              <a:t>fazu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. </a:t>
            </a:r>
            <a:r>
              <a:rPr lang="en-US" dirty="0" err="1"/>
              <a:t>Razlog</a:t>
            </a:r>
            <a:r>
              <a:rPr lang="en-US" dirty="0"/>
              <a:t> tome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brojna</a:t>
            </a:r>
            <a:r>
              <a:rPr lang="en-US" dirty="0"/>
              <a:t> </a:t>
            </a:r>
            <a:r>
              <a:rPr lang="sr-Latn-RS" dirty="0"/>
              <a:t>nervna</a:t>
            </a:r>
            <a:r>
              <a:rPr lang="en-US" dirty="0"/>
              <a:t> </a:t>
            </a:r>
            <a:r>
              <a:rPr lang="en-US" dirty="0" err="1"/>
              <a:t>vlakna</a:t>
            </a:r>
            <a:r>
              <a:rPr lang="en-US" dirty="0"/>
              <a:t> </a:t>
            </a:r>
            <a:r>
              <a:rPr lang="en-US" dirty="0" err="1"/>
              <a:t>unutar</a:t>
            </a:r>
            <a:r>
              <a:rPr lang="en-US" dirty="0"/>
              <a:t> </a:t>
            </a:r>
            <a:r>
              <a:rPr lang="en-US" dirty="0" err="1"/>
              <a:t>periosta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se,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širi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odiže</a:t>
            </a:r>
            <a:r>
              <a:rPr lang="en-US" dirty="0"/>
              <a:t> </a:t>
            </a:r>
            <a:r>
              <a:rPr lang="en-US" dirty="0" err="1"/>
              <a:t>periost</a:t>
            </a:r>
            <a:r>
              <a:rPr lang="en-US" dirty="0"/>
              <a:t> od </a:t>
            </a:r>
            <a:r>
              <a:rPr lang="en-US" dirty="0" err="1"/>
              <a:t>kosti</a:t>
            </a:r>
            <a:r>
              <a:rPr lang="en-US" dirty="0"/>
              <a:t>, </a:t>
            </a:r>
            <a:r>
              <a:rPr lang="en-US" dirty="0" err="1"/>
              <a:t>razvlače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taj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izazivaju</a:t>
            </a:r>
            <a:r>
              <a:rPr lang="en-US" dirty="0"/>
              <a:t> </a:t>
            </a:r>
            <a:r>
              <a:rPr lang="en-US" dirty="0" err="1"/>
              <a:t>jaku</a:t>
            </a:r>
            <a:r>
              <a:rPr lang="en-US" dirty="0"/>
              <a:t> </a:t>
            </a:r>
            <a:r>
              <a:rPr lang="en-US" dirty="0" err="1"/>
              <a:t>bol.S</a:t>
            </a:r>
            <a:r>
              <a:rPr lang="en-US" dirty="0"/>
              <a:t> </a:t>
            </a:r>
            <a:r>
              <a:rPr lang="en-US" dirty="0" err="1"/>
              <a:t>obzirom</a:t>
            </a:r>
            <a:r>
              <a:rPr lang="en-US" dirty="0"/>
              <a:t> da </a:t>
            </a:r>
            <a:r>
              <a:rPr lang="en-US" dirty="0" err="1"/>
              <a:t>periost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značajnu</a:t>
            </a:r>
            <a:r>
              <a:rPr lang="en-US" dirty="0"/>
              <a:t> </a:t>
            </a:r>
            <a:r>
              <a:rPr lang="en-US" dirty="0" err="1"/>
              <a:t>debljinu</a:t>
            </a:r>
            <a:r>
              <a:rPr lang="en-US" dirty="0"/>
              <a:t>,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ga </a:t>
            </a:r>
            <a:r>
              <a:rPr lang="en-US" dirty="0" err="1"/>
              <a:t>perforira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širi</a:t>
            </a:r>
            <a:r>
              <a:rPr lang="en-US" dirty="0"/>
              <a:t> se u </a:t>
            </a:r>
            <a:r>
              <a:rPr lang="en-US" dirty="0" err="1"/>
              <a:t>meka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. U </a:t>
            </a:r>
            <a:r>
              <a:rPr lang="en-US" dirty="0" err="1"/>
              <a:t>trenutku</a:t>
            </a:r>
            <a:r>
              <a:rPr lang="en-US" dirty="0"/>
              <a:t> </a:t>
            </a:r>
            <a:r>
              <a:rPr lang="en-US" dirty="0" err="1"/>
              <a:t>kad</a:t>
            </a:r>
            <a:r>
              <a:rPr lang="en-US" dirty="0"/>
              <a:t> se </a:t>
            </a:r>
            <a:r>
              <a:rPr lang="en-US" dirty="0" err="1"/>
              <a:t>upalni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proširi</a:t>
            </a:r>
            <a:r>
              <a:rPr lang="en-US" dirty="0"/>
              <a:t> u </a:t>
            </a:r>
            <a:r>
              <a:rPr lang="en-US" dirty="0" err="1"/>
              <a:t>meka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, </a:t>
            </a:r>
            <a:r>
              <a:rPr lang="en-US" dirty="0" err="1"/>
              <a:t>bol</a:t>
            </a:r>
            <a:r>
              <a:rPr lang="en-US" dirty="0"/>
              <a:t> se </a:t>
            </a:r>
            <a:r>
              <a:rPr lang="en-US" dirty="0" err="1"/>
              <a:t>donekle</a:t>
            </a:r>
            <a:r>
              <a:rPr lang="en-US" dirty="0"/>
              <a:t> </a:t>
            </a:r>
            <a:r>
              <a:rPr lang="en-US" dirty="0" err="1"/>
              <a:t>sman</a:t>
            </a:r>
            <a:r>
              <a:rPr lang="sr-Latn-RS" dirty="0"/>
              <a:t>juje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7CB7C-2DE9-D143-E6E0-C5A74D0A6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627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248536-AEE2-9FF0-9F22-668A401C6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D3C21D-B551-44B3-31C6-1A7569738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Intraoralni</a:t>
            </a:r>
            <a:r>
              <a:rPr lang="en-US" dirty="0"/>
              <a:t> </a:t>
            </a:r>
            <a:r>
              <a:rPr lang="en-US" dirty="0" err="1"/>
              <a:t>vestibularni</a:t>
            </a:r>
            <a:r>
              <a:rPr lang="en-US" dirty="0"/>
              <a:t> </a:t>
            </a:r>
            <a:r>
              <a:rPr lang="en-US" dirty="0" err="1"/>
              <a:t>submukozni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</a:t>
            </a:r>
            <a:r>
              <a:rPr lang="en-US" dirty="0" err="1"/>
              <a:t>karakte</a:t>
            </a:r>
            <a:r>
              <a:rPr lang="sr-Latn-RS" dirty="0"/>
              <a:t>riše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u </a:t>
            </a:r>
            <a:r>
              <a:rPr lang="en-US" dirty="0" err="1"/>
              <a:t>gornjem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donjem</a:t>
            </a:r>
            <a:r>
              <a:rPr lang="en-US" dirty="0"/>
              <a:t> </a:t>
            </a:r>
            <a:r>
              <a:rPr lang="en-US" dirty="0" err="1"/>
              <a:t>vestibulumu</a:t>
            </a:r>
            <a:r>
              <a:rPr lang="en-US" dirty="0"/>
              <a:t>, </a:t>
            </a:r>
            <a:r>
              <a:rPr lang="en-US" dirty="0" err="1"/>
              <a:t>najčešće</a:t>
            </a:r>
            <a:r>
              <a:rPr lang="en-US" dirty="0"/>
              <a:t> u </a:t>
            </a:r>
            <a:r>
              <a:rPr lang="en-US" dirty="0" err="1"/>
              <a:t>projekciji</a:t>
            </a:r>
            <a:r>
              <a:rPr lang="en-US" dirty="0"/>
              <a:t> </a:t>
            </a:r>
            <a:r>
              <a:rPr lang="en-US" dirty="0" err="1"/>
              <a:t>apeksa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 koji je </a:t>
            </a:r>
            <a:r>
              <a:rPr lang="en-US" dirty="0" err="1"/>
              <a:t>uzročnik</a:t>
            </a:r>
            <a:r>
              <a:rPr lang="en-US" dirty="0"/>
              <a:t>.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prisutan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edem</a:t>
            </a:r>
            <a:r>
              <a:rPr lang="en-US" dirty="0"/>
              <a:t> </a:t>
            </a:r>
            <a:r>
              <a:rPr lang="en-US" dirty="0" err="1"/>
              <a:t>usne</a:t>
            </a:r>
            <a:r>
              <a:rPr lang="en-US" dirty="0"/>
              <a:t>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pot</a:t>
            </a:r>
            <a:r>
              <a:rPr lang="sr-Latn-RS" dirty="0"/>
              <a:t>i</a:t>
            </a:r>
            <a:r>
              <a:rPr lang="en-US" dirty="0" err="1"/>
              <a:t>če</a:t>
            </a:r>
            <a:r>
              <a:rPr lang="en-US" dirty="0"/>
              <a:t> od </a:t>
            </a:r>
            <a:r>
              <a:rPr lang="en-US" dirty="0" err="1"/>
              <a:t>prednjih</a:t>
            </a:r>
            <a:r>
              <a:rPr lang="en-US" dirty="0"/>
              <a:t> </a:t>
            </a:r>
            <a:r>
              <a:rPr lang="en-US" dirty="0" err="1"/>
              <a:t>zub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infraorbitalni</a:t>
            </a:r>
            <a:r>
              <a:rPr lang="en-US" dirty="0"/>
              <a:t> </a:t>
            </a:r>
            <a:r>
              <a:rPr lang="en-US" dirty="0" err="1"/>
              <a:t>edem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uzročnici</a:t>
            </a:r>
            <a:r>
              <a:rPr lang="en-US" dirty="0"/>
              <a:t> </a:t>
            </a:r>
            <a:r>
              <a:rPr lang="en-US" dirty="0" err="1"/>
              <a:t>gornji</a:t>
            </a:r>
            <a:r>
              <a:rPr lang="en-US" dirty="0"/>
              <a:t> </a:t>
            </a:r>
            <a:r>
              <a:rPr lang="en-US" dirty="0" err="1"/>
              <a:t>lateralni</a:t>
            </a:r>
            <a:r>
              <a:rPr lang="en-US" dirty="0"/>
              <a:t> </a:t>
            </a:r>
            <a:r>
              <a:rPr lang="sr-Latn-RS" dirty="0"/>
              <a:t>sekutići.</a:t>
            </a:r>
            <a:r>
              <a:rPr lang="en-US" dirty="0"/>
              <a:t> </a:t>
            </a:r>
            <a:r>
              <a:rPr lang="en-US" dirty="0" err="1"/>
              <a:t>Palatinalni</a:t>
            </a:r>
            <a:r>
              <a:rPr lang="en-US" dirty="0"/>
              <a:t> a</a:t>
            </a:r>
            <a:r>
              <a:rPr lang="sr-Latn-RS" dirty="0"/>
              <a:t>bsc</a:t>
            </a:r>
            <a:r>
              <a:rPr lang="en-US" dirty="0"/>
              <a:t>es </a:t>
            </a:r>
            <a:r>
              <a:rPr lang="en-US" dirty="0" err="1"/>
              <a:t>obično</a:t>
            </a:r>
            <a:r>
              <a:rPr lang="en-US" dirty="0"/>
              <a:t> se</a:t>
            </a:r>
            <a:r>
              <a:rPr lang="sr-Latn-RS" dirty="0"/>
              <a:t> uočava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mal</a:t>
            </a:r>
            <a:r>
              <a:rPr lang="sr-Latn-RS" dirty="0"/>
              <a:t>i</a:t>
            </a:r>
            <a:r>
              <a:rPr lang="en-US" dirty="0"/>
              <a:t> </a:t>
            </a:r>
            <a:r>
              <a:rPr lang="en-US" dirty="0" err="1"/>
              <a:t>oš</a:t>
            </a:r>
            <a:r>
              <a:rPr lang="sr-Latn-RS" dirty="0"/>
              <a:t>tro ograničen otok</a:t>
            </a:r>
            <a:r>
              <a:rPr lang="en-US" dirty="0"/>
              <a:t> </a:t>
            </a:r>
            <a:r>
              <a:rPr lang="en-US" dirty="0" err="1"/>
              <a:t>nepca</a:t>
            </a:r>
            <a:r>
              <a:rPr lang="en-US" dirty="0"/>
              <a:t> </a:t>
            </a:r>
            <a:r>
              <a:rPr lang="en-US" dirty="0" err="1"/>
              <a:t>lokaliz</a:t>
            </a:r>
            <a:r>
              <a:rPr lang="sr-Latn-RS" dirty="0"/>
              <a:t>ovan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zub</a:t>
            </a:r>
            <a:r>
              <a:rPr lang="en-US" dirty="0"/>
              <a:t> </a:t>
            </a:r>
            <a:r>
              <a:rPr lang="en-US" dirty="0" err="1"/>
              <a:t>uzročnik</a:t>
            </a:r>
            <a:r>
              <a:rPr lang="en-US" dirty="0"/>
              <a:t>. </a:t>
            </a:r>
            <a:r>
              <a:rPr lang="en-US" dirty="0" err="1"/>
              <a:t>Ograničenost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lokaliz</a:t>
            </a:r>
            <a:r>
              <a:rPr lang="sr-Latn-RS" dirty="0"/>
              <a:t>ov</a:t>
            </a:r>
            <a:r>
              <a:rPr lang="en-US" dirty="0" err="1"/>
              <a:t>anost</a:t>
            </a:r>
            <a:r>
              <a:rPr lang="en-US" dirty="0"/>
              <a:t> </a:t>
            </a:r>
            <a:r>
              <a:rPr lang="en-US" dirty="0" err="1"/>
              <a:t>palatinalnog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scesa</a:t>
            </a:r>
            <a:r>
              <a:rPr lang="en-US" dirty="0"/>
              <a:t> pos</a:t>
            </a:r>
            <a:r>
              <a:rPr lang="sr-Latn-RS" dirty="0"/>
              <a:t>l</a:t>
            </a:r>
            <a:r>
              <a:rPr lang="en-US" dirty="0" err="1"/>
              <a:t>edica</a:t>
            </a:r>
            <a:r>
              <a:rPr lang="en-US" dirty="0"/>
              <a:t> je </a:t>
            </a:r>
            <a:r>
              <a:rPr lang="en-US" dirty="0" err="1"/>
              <a:t>čvrste</a:t>
            </a:r>
            <a:r>
              <a:rPr lang="en-US" dirty="0"/>
              <a:t> </a:t>
            </a:r>
            <a:r>
              <a:rPr lang="en-US" dirty="0" err="1"/>
              <a:t>veze</a:t>
            </a:r>
            <a:r>
              <a:rPr lang="en-US" dirty="0"/>
              <a:t> </a:t>
            </a:r>
            <a:r>
              <a:rPr lang="en-US" dirty="0" err="1"/>
              <a:t>mukoze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kosti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sluznica</a:t>
            </a:r>
            <a:r>
              <a:rPr lang="en-US" dirty="0"/>
              <a:t> </a:t>
            </a:r>
            <a:r>
              <a:rPr lang="en-US" dirty="0" err="1"/>
              <a:t>teže</a:t>
            </a:r>
            <a:r>
              <a:rPr lang="en-US" dirty="0"/>
              <a:t> </a:t>
            </a:r>
            <a:r>
              <a:rPr lang="en-US" dirty="0" err="1"/>
              <a:t>odiže</a:t>
            </a:r>
            <a:r>
              <a:rPr lang="en-US" dirty="0"/>
              <a:t>. </a:t>
            </a:r>
            <a:r>
              <a:rPr lang="en-US" dirty="0" err="1"/>
              <a:t>Ponekad</a:t>
            </a:r>
            <a:r>
              <a:rPr lang="en-US" dirty="0"/>
              <a:t>, </a:t>
            </a:r>
            <a:r>
              <a:rPr lang="en-US" dirty="0" err="1"/>
              <a:t>iako</a:t>
            </a:r>
            <a:r>
              <a:rPr lang="en-US" dirty="0"/>
              <a:t> je </a:t>
            </a:r>
            <a:r>
              <a:rPr lang="en-US" dirty="0" err="1"/>
              <a:t>zub</a:t>
            </a:r>
            <a:r>
              <a:rPr lang="en-US" dirty="0"/>
              <a:t> </a:t>
            </a:r>
            <a:r>
              <a:rPr lang="en-US" dirty="0" err="1"/>
              <a:t>uzročnik</a:t>
            </a:r>
            <a:r>
              <a:rPr lang="en-US" dirty="0"/>
              <a:t> </a:t>
            </a:r>
            <a:r>
              <a:rPr lang="en-US" dirty="0" err="1"/>
              <a:t>lateralni</a:t>
            </a:r>
            <a:r>
              <a:rPr lang="en-US" dirty="0"/>
              <a:t> </a:t>
            </a:r>
            <a:r>
              <a:rPr lang="en-US" dirty="0" err="1"/>
              <a:t>sjekutić</a:t>
            </a:r>
            <a:r>
              <a:rPr lang="en-US" dirty="0"/>
              <a:t>, </a:t>
            </a:r>
            <a:r>
              <a:rPr lang="en-US" dirty="0" err="1"/>
              <a:t>moguće</a:t>
            </a:r>
            <a:r>
              <a:rPr lang="en-US" dirty="0"/>
              <a:t> je da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lokaliz</a:t>
            </a:r>
            <a:r>
              <a:rPr lang="sr-Latn-RS" dirty="0"/>
              <a:t>ovan</a:t>
            </a:r>
            <a:r>
              <a:rPr lang="en-US" dirty="0"/>
              <a:t> u </a:t>
            </a:r>
            <a:r>
              <a:rPr lang="en-US" dirty="0" err="1"/>
              <a:t>regiji</a:t>
            </a:r>
            <a:r>
              <a:rPr lang="en-US" dirty="0"/>
              <a:t> </a:t>
            </a:r>
            <a:r>
              <a:rPr lang="sr-Latn-RS" dirty="0"/>
              <a:t>molara</a:t>
            </a:r>
            <a:r>
              <a:rPr lang="en-US" dirty="0"/>
              <a:t>. A</a:t>
            </a:r>
            <a:r>
              <a:rPr lang="sr-Latn-RS" dirty="0"/>
              <a:t>b</a:t>
            </a:r>
            <a:r>
              <a:rPr lang="en-US" dirty="0" err="1"/>
              <a:t>sces</a:t>
            </a:r>
            <a:r>
              <a:rPr lang="en-US" dirty="0"/>
              <a:t> </a:t>
            </a:r>
            <a:r>
              <a:rPr lang="en-US" dirty="0" err="1"/>
              <a:t>kaninog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sr-Latn-RS" dirty="0"/>
              <a:t> karakteriše </a:t>
            </a:r>
            <a:r>
              <a:rPr lang="en-US" dirty="0"/>
              <a:t>se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prednjeg</a:t>
            </a:r>
            <a:r>
              <a:rPr lang="en-US" dirty="0"/>
              <a:t> dela </a:t>
            </a:r>
            <a:r>
              <a:rPr lang="en-US" dirty="0" err="1"/>
              <a:t>obraza</a:t>
            </a:r>
            <a:r>
              <a:rPr lang="en-US" dirty="0"/>
              <a:t>, </a:t>
            </a:r>
            <a:r>
              <a:rPr lang="en-US" dirty="0" err="1"/>
              <a:t>lateralno</a:t>
            </a:r>
            <a:r>
              <a:rPr lang="en-US" dirty="0"/>
              <a:t> od </a:t>
            </a:r>
            <a:r>
              <a:rPr lang="en-US" dirty="0" err="1"/>
              <a:t>nosa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gubitak</a:t>
            </a:r>
            <a:r>
              <a:rPr lang="en-US" dirty="0"/>
              <a:t> </a:t>
            </a:r>
            <a:r>
              <a:rPr lang="en-US" dirty="0" err="1"/>
              <a:t>nazolabijalne</a:t>
            </a:r>
            <a:r>
              <a:rPr lang="en-US" dirty="0"/>
              <a:t> </a:t>
            </a:r>
            <a:r>
              <a:rPr lang="en-US" dirty="0" err="1"/>
              <a:t>brazde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manje</a:t>
            </a:r>
            <a:r>
              <a:rPr lang="en-US" dirty="0"/>
              <a:t> </a:t>
            </a:r>
            <a:r>
              <a:rPr lang="en-US" dirty="0" err="1"/>
              <a:t>zatvoreno</a:t>
            </a:r>
            <a:r>
              <a:rPr lang="en-US" dirty="0"/>
              <a:t> </a:t>
            </a:r>
            <a:r>
              <a:rPr lang="en-US" dirty="0" err="1"/>
              <a:t>oko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edema </a:t>
            </a:r>
            <a:r>
              <a:rPr lang="en-US" dirty="0" err="1"/>
              <a:t>kapka</a:t>
            </a:r>
            <a:r>
              <a:rPr lang="en-US" dirty="0"/>
              <a:t>. </a:t>
            </a:r>
            <a:r>
              <a:rPr lang="en-US" dirty="0" err="1"/>
              <a:t>Ponekad</a:t>
            </a:r>
            <a:r>
              <a:rPr lang="en-US" dirty="0"/>
              <a:t> se </a:t>
            </a:r>
            <a:r>
              <a:rPr lang="en-US" dirty="0" err="1"/>
              <a:t>gnojni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proširiti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mišića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gore pod </a:t>
            </a:r>
            <a:r>
              <a:rPr lang="en-US" dirty="0" err="1"/>
              <a:t>kožu</a:t>
            </a:r>
            <a:r>
              <a:rPr lang="en-US" dirty="0"/>
              <a:t> </a:t>
            </a:r>
            <a:r>
              <a:rPr lang="en-US" dirty="0" err="1"/>
              <a:t>medijalnog</a:t>
            </a:r>
            <a:r>
              <a:rPr lang="en-US" dirty="0"/>
              <a:t> </a:t>
            </a:r>
            <a:r>
              <a:rPr lang="en-US" dirty="0" err="1"/>
              <a:t>očnog</a:t>
            </a:r>
            <a:r>
              <a:rPr lang="en-US" dirty="0"/>
              <a:t> </a:t>
            </a:r>
            <a:r>
              <a:rPr lang="sr-Latn-RS" dirty="0"/>
              <a:t>ugla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A2011-8FD3-D2DF-B8EC-820D2060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Monday, February 1, 20XX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A882E-D5FB-D176-352C-45C873F83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117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F6A91B-AC68-1C3E-32E9-AC5484C55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Sample Footer Text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C1F415-5B42-7652-7D9B-2EC87477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27" y="2603500"/>
            <a:ext cx="11402736" cy="380644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Kod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scesa</a:t>
            </a:r>
            <a:r>
              <a:rPr lang="en-US" dirty="0"/>
              <a:t> </a:t>
            </a:r>
            <a:r>
              <a:rPr lang="en-US" dirty="0" err="1"/>
              <a:t>bukalnog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 o</a:t>
            </a:r>
            <a:r>
              <a:rPr lang="sr-Latn-RS" dirty="0"/>
              <a:t>tok</a:t>
            </a:r>
            <a:r>
              <a:rPr lang="en-US" dirty="0"/>
              <a:t> </a:t>
            </a:r>
            <a:r>
              <a:rPr lang="en-US" dirty="0" err="1"/>
              <a:t>obraza</a:t>
            </a:r>
            <a:r>
              <a:rPr lang="sr-Latn-RS" dirty="0"/>
              <a:t>, crvene boje</a:t>
            </a:r>
            <a:r>
              <a:rPr lang="en-US" dirty="0"/>
              <a:t>,</a:t>
            </a:r>
            <a:r>
              <a:rPr lang="sr-Latn-RS" dirty="0"/>
              <a:t> sa</a:t>
            </a:r>
            <a:r>
              <a:rPr lang="en-US" dirty="0"/>
              <a:t> </a:t>
            </a:r>
            <a:r>
              <a:rPr lang="en-US" dirty="0" err="1"/>
              <a:t>toplom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napetom</a:t>
            </a:r>
            <a:r>
              <a:rPr lang="en-US" dirty="0"/>
              <a:t> </a:t>
            </a:r>
            <a:r>
              <a:rPr lang="en-US" dirty="0" err="1"/>
              <a:t>kožom</a:t>
            </a:r>
            <a:r>
              <a:rPr lang="en-US" dirty="0"/>
              <a:t>. </a:t>
            </a:r>
            <a:r>
              <a:rPr lang="en-US" dirty="0" err="1"/>
              <a:t>Infekcija</a:t>
            </a:r>
            <a:r>
              <a:rPr lang="en-US" dirty="0"/>
              <a:t> </a:t>
            </a:r>
            <a:r>
              <a:rPr lang="en-US" dirty="0" err="1"/>
              <a:t>ovog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lako</a:t>
            </a:r>
            <a:r>
              <a:rPr lang="en-US" dirty="0"/>
              <a:t> se </a:t>
            </a:r>
            <a:r>
              <a:rPr lang="en-US" dirty="0" err="1"/>
              <a:t>dijagn</a:t>
            </a:r>
            <a:r>
              <a:rPr lang="sr-Latn-RS" dirty="0"/>
              <a:t>ostikuje</a:t>
            </a:r>
            <a:r>
              <a:rPr lang="en-US" dirty="0"/>
              <a:t> s </a:t>
            </a:r>
            <a:r>
              <a:rPr lang="en-US" dirty="0" err="1"/>
              <a:t>obziorm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uočljiv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obraza</a:t>
            </a:r>
            <a:r>
              <a:rPr lang="en-US" dirty="0"/>
              <a:t> </a:t>
            </a:r>
            <a:r>
              <a:rPr lang="en-US" dirty="0" err="1"/>
              <a:t>koj</a:t>
            </a:r>
            <a:r>
              <a:rPr lang="sr-Latn-RS" dirty="0"/>
              <a:t>i</a:t>
            </a:r>
            <a:r>
              <a:rPr lang="en-US" dirty="0"/>
              <a:t> je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povezan</a:t>
            </a:r>
            <a:r>
              <a:rPr lang="en-US" dirty="0"/>
              <a:t> s </a:t>
            </a:r>
            <a:r>
              <a:rPr lang="en-US" dirty="0" err="1"/>
              <a:t>nekrozom</a:t>
            </a:r>
            <a:r>
              <a:rPr lang="en-US" dirty="0"/>
              <a:t> </a:t>
            </a:r>
            <a:r>
              <a:rPr lang="en-US" dirty="0" err="1"/>
              <a:t>pulpe</a:t>
            </a:r>
            <a:r>
              <a:rPr lang="en-US" dirty="0"/>
              <a:t> </a:t>
            </a:r>
            <a:r>
              <a:rPr lang="en-US" dirty="0" err="1"/>
              <a:t>premolara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molara</a:t>
            </a:r>
            <a:r>
              <a:rPr lang="en-US" dirty="0"/>
              <a:t> koji je </a:t>
            </a:r>
            <a:r>
              <a:rPr lang="en-US" dirty="0" err="1"/>
              <a:t>uzročnik</a:t>
            </a:r>
            <a:r>
              <a:rPr lang="en-US" dirty="0"/>
              <a:t>. </a:t>
            </a:r>
            <a:r>
              <a:rPr lang="en-US" dirty="0" err="1"/>
              <a:t>Kapci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usne</a:t>
            </a:r>
            <a:r>
              <a:rPr lang="en-US" dirty="0"/>
              <a:t> </a:t>
            </a:r>
            <a:r>
              <a:rPr lang="en-US" dirty="0" err="1"/>
              <a:t>ponekad</a:t>
            </a:r>
            <a:r>
              <a:rPr lang="en-US" dirty="0"/>
              <a:t> </a:t>
            </a:r>
            <a:r>
              <a:rPr lang="en-US" dirty="0" err="1"/>
              <a:t>takođe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zahvaćeni</a:t>
            </a:r>
            <a:r>
              <a:rPr lang="en-US" dirty="0"/>
              <a:t> </a:t>
            </a:r>
            <a:r>
              <a:rPr lang="en-US" dirty="0" err="1"/>
              <a:t>edemom</a:t>
            </a:r>
            <a:r>
              <a:rPr lang="en-US" dirty="0"/>
              <a:t>, 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bukalnoj</a:t>
            </a:r>
            <a:r>
              <a:rPr lang="en-US" dirty="0"/>
              <a:t> </a:t>
            </a:r>
            <a:r>
              <a:rPr lang="en-US" dirty="0" err="1"/>
              <a:t>sluznici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se </a:t>
            </a:r>
            <a:r>
              <a:rPr lang="en-US" dirty="0" err="1"/>
              <a:t>videti</a:t>
            </a:r>
            <a:r>
              <a:rPr lang="en-US" dirty="0"/>
              <a:t> </a:t>
            </a:r>
            <a:r>
              <a:rPr lang="en-US" dirty="0" err="1"/>
              <a:t>otisci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.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odontogenog</a:t>
            </a:r>
            <a:r>
              <a:rPr lang="en-US" dirty="0"/>
              <a:t> a</a:t>
            </a:r>
            <a:r>
              <a:rPr lang="sr-Latn-RS" dirty="0"/>
              <a:t>b</a:t>
            </a:r>
            <a:r>
              <a:rPr lang="en-US" dirty="0" err="1"/>
              <a:t>scesa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, </a:t>
            </a:r>
            <a:r>
              <a:rPr lang="en-US" dirty="0" err="1"/>
              <a:t>ona</a:t>
            </a:r>
            <a:r>
              <a:rPr lang="en-US" dirty="0"/>
              <a:t> je </a:t>
            </a:r>
            <a:r>
              <a:rPr lang="en-US" dirty="0" err="1"/>
              <a:t>otečena</a:t>
            </a:r>
            <a:r>
              <a:rPr lang="en-US" dirty="0"/>
              <a:t>, </a:t>
            </a:r>
            <a:r>
              <a:rPr lang="en-US" dirty="0" err="1"/>
              <a:t>koža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 je </a:t>
            </a:r>
            <a:r>
              <a:rPr lang="en-US" dirty="0" err="1"/>
              <a:t>crvena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topla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bolno</a:t>
            </a:r>
            <a:r>
              <a:rPr lang="en-US" dirty="0"/>
              <a:t> </a:t>
            </a:r>
            <a:r>
              <a:rPr lang="en-US" dirty="0" err="1"/>
              <a:t>osjetljiva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palpaciju</a:t>
            </a:r>
            <a:r>
              <a:rPr lang="en-US" dirty="0"/>
              <a:t>. </a:t>
            </a:r>
            <a:r>
              <a:rPr lang="en-US" dirty="0" err="1"/>
              <a:t>Odontogeni</a:t>
            </a:r>
            <a:r>
              <a:rPr lang="en-US" dirty="0"/>
              <a:t>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ostati</a:t>
            </a:r>
            <a:r>
              <a:rPr lang="en-US" dirty="0"/>
              <a:t> </a:t>
            </a:r>
            <a:r>
              <a:rPr lang="en-US" dirty="0" err="1"/>
              <a:t>lokaliziran</a:t>
            </a:r>
            <a:r>
              <a:rPr lang="en-US" dirty="0"/>
              <a:t> u </a:t>
            </a:r>
            <a:r>
              <a:rPr lang="en-US" dirty="0" err="1"/>
              <a:t>potkožnom</a:t>
            </a:r>
            <a:r>
              <a:rPr lang="en-US" dirty="0"/>
              <a:t> </a:t>
            </a:r>
            <a:r>
              <a:rPr lang="en-US" dirty="0" err="1"/>
              <a:t>tkivu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proširiti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 </a:t>
            </a:r>
            <a:r>
              <a:rPr lang="en-US" dirty="0" err="1"/>
              <a:t>mandibule</a:t>
            </a:r>
            <a:r>
              <a:rPr lang="en-US" dirty="0"/>
              <a:t> u </a:t>
            </a:r>
            <a:r>
              <a:rPr lang="en-US" dirty="0" err="1"/>
              <a:t>submentalni</a:t>
            </a:r>
            <a:r>
              <a:rPr lang="en-US" dirty="0"/>
              <a:t> proctor. </a:t>
            </a:r>
            <a:r>
              <a:rPr lang="en-US" dirty="0" err="1"/>
              <a:t>Širenjem</a:t>
            </a:r>
            <a:r>
              <a:rPr lang="en-US" dirty="0"/>
              <a:t> </a:t>
            </a:r>
            <a:r>
              <a:rPr lang="en-US" dirty="0" err="1"/>
              <a:t>infekcije</a:t>
            </a:r>
            <a:r>
              <a:rPr lang="en-US" dirty="0"/>
              <a:t> u </a:t>
            </a:r>
            <a:r>
              <a:rPr lang="en-US" dirty="0" err="1"/>
              <a:t>submentalni</a:t>
            </a:r>
            <a:r>
              <a:rPr lang="en-US" dirty="0"/>
              <a:t> </a:t>
            </a:r>
            <a:r>
              <a:rPr lang="en-US" dirty="0" err="1"/>
              <a:t>prostor</a:t>
            </a:r>
            <a:r>
              <a:rPr lang="en-US" dirty="0"/>
              <a:t> </a:t>
            </a:r>
            <a:r>
              <a:rPr lang="en-US" dirty="0" err="1"/>
              <a:t>nastaje</a:t>
            </a:r>
            <a:r>
              <a:rPr lang="en-US" dirty="0"/>
              <a:t> </a:t>
            </a:r>
            <a:r>
              <a:rPr lang="sr-Latn-RS" dirty="0"/>
              <a:t>tokom otoka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 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donjeg</a:t>
            </a:r>
            <a:r>
              <a:rPr lang="en-US" dirty="0"/>
              <a:t> </a:t>
            </a:r>
            <a:r>
              <a:rPr lang="en-US" dirty="0" err="1"/>
              <a:t>ruba</a:t>
            </a:r>
            <a:r>
              <a:rPr lang="en-US" dirty="0"/>
              <a:t> </a:t>
            </a:r>
            <a:r>
              <a:rPr lang="en-US" dirty="0" err="1"/>
              <a:t>mandibule</a:t>
            </a:r>
            <a:r>
              <a:rPr lang="en-US" dirty="0"/>
              <a:t>, </a:t>
            </a:r>
            <a:r>
              <a:rPr lang="en-US" dirty="0" err="1"/>
              <a:t>bolna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palpaciju</a:t>
            </a:r>
            <a:r>
              <a:rPr lang="en-US" dirty="0"/>
              <a:t> </a:t>
            </a:r>
            <a:r>
              <a:rPr lang="en-US" dirty="0" err="1"/>
              <a:t>prekrivena</a:t>
            </a:r>
            <a:r>
              <a:rPr lang="en-US" dirty="0"/>
              <a:t> </a:t>
            </a:r>
            <a:r>
              <a:rPr lang="en-US" dirty="0" err="1"/>
              <a:t>toplom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eritematoznom</a:t>
            </a:r>
            <a:r>
              <a:rPr lang="en-US" dirty="0"/>
              <a:t> </a:t>
            </a:r>
            <a:r>
              <a:rPr lang="en-US" dirty="0" err="1"/>
              <a:t>kožom</a:t>
            </a:r>
            <a:r>
              <a:rPr lang="en-US" dirty="0"/>
              <a:t>  </a:t>
            </a:r>
            <a:r>
              <a:rPr lang="en-US" dirty="0" err="1"/>
              <a:t>Sublingvalni</a:t>
            </a:r>
            <a:r>
              <a:rPr lang="en-US" dirty="0"/>
              <a:t> a</a:t>
            </a:r>
            <a:r>
              <a:rPr lang="sr-Latn-RS" dirty="0"/>
              <a:t>bs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karakt</a:t>
            </a:r>
            <a:r>
              <a:rPr lang="sr-Latn-RS" dirty="0"/>
              <a:t>eriše</a:t>
            </a:r>
            <a:r>
              <a:rPr lang="en-US" dirty="0"/>
              <a:t> </a:t>
            </a:r>
            <a:r>
              <a:rPr lang="en-US" dirty="0" err="1"/>
              <a:t>eritematozna</a:t>
            </a:r>
            <a:r>
              <a:rPr lang="en-US" dirty="0"/>
              <a:t>, </a:t>
            </a:r>
            <a:r>
              <a:rPr lang="en-US" dirty="0" err="1"/>
              <a:t>mekana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ečena</a:t>
            </a:r>
            <a:r>
              <a:rPr lang="en-US" dirty="0"/>
              <a:t> 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dna</a:t>
            </a:r>
            <a:r>
              <a:rPr lang="en-US" dirty="0"/>
              <a:t> </a:t>
            </a:r>
            <a:r>
              <a:rPr lang="en-US" dirty="0" err="1"/>
              <a:t>usne</a:t>
            </a:r>
            <a:r>
              <a:rPr lang="en-US" dirty="0"/>
              <a:t> </a:t>
            </a:r>
            <a:r>
              <a:rPr lang="en-US" dirty="0" err="1"/>
              <a:t>šupljine</a:t>
            </a:r>
            <a:r>
              <a:rPr lang="sr-Latn-RS" dirty="0"/>
              <a:t>,</a:t>
            </a:r>
            <a:r>
              <a:rPr lang="en-US" dirty="0" err="1"/>
              <a:t>jezik</a:t>
            </a:r>
            <a:r>
              <a:rPr lang="en-US" dirty="0"/>
              <a:t> </a:t>
            </a:r>
            <a:r>
              <a:rPr lang="en-US" dirty="0" err="1"/>
              <a:t>potisnut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zdravoj</a:t>
            </a:r>
            <a:r>
              <a:rPr lang="en-US" dirty="0"/>
              <a:t> </a:t>
            </a:r>
            <a:r>
              <a:rPr lang="en-US" dirty="0" err="1"/>
              <a:t>strani</a:t>
            </a:r>
            <a:r>
              <a:rPr lang="en-US" dirty="0"/>
              <a:t>, koji u </a:t>
            </a:r>
            <a:r>
              <a:rPr lang="en-US" dirty="0" err="1"/>
              <a:t>uznapredovaloj</a:t>
            </a:r>
            <a:r>
              <a:rPr lang="en-US" dirty="0"/>
              <a:t> </a:t>
            </a:r>
            <a:r>
              <a:rPr lang="en-US" dirty="0" err="1"/>
              <a:t>fazi</a:t>
            </a:r>
            <a:r>
              <a:rPr lang="en-US" dirty="0"/>
              <a:t> </a:t>
            </a:r>
            <a:r>
              <a:rPr lang="en-US" dirty="0" err="1"/>
              <a:t>upale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odignut</a:t>
            </a:r>
            <a:r>
              <a:rPr lang="en-US" dirty="0"/>
              <a:t>.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en-US" dirty="0" err="1"/>
              <a:t>žvakanja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gutanja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veće</a:t>
            </a:r>
            <a:r>
              <a:rPr lang="sr-Latn-RS" dirty="0"/>
              <a:t>g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otežane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praćene</a:t>
            </a:r>
            <a:r>
              <a:rPr lang="en-US" dirty="0"/>
              <a:t> </a:t>
            </a:r>
            <a:r>
              <a:rPr lang="en-US" dirty="0" err="1"/>
              <a:t>bolom</a:t>
            </a:r>
            <a:r>
              <a:rPr lang="en-US" dirty="0"/>
              <a:t>, a u </a:t>
            </a:r>
            <a:r>
              <a:rPr lang="en-US" dirty="0" err="1"/>
              <a:t>težim</a:t>
            </a:r>
            <a:r>
              <a:rPr lang="en-US" dirty="0"/>
              <a:t>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otežana</a:t>
            </a:r>
            <a:r>
              <a:rPr lang="en-US" dirty="0"/>
              <a:t> je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. </a:t>
            </a:r>
            <a:r>
              <a:rPr lang="en-US" dirty="0" err="1"/>
              <a:t>Apsces</a:t>
            </a:r>
            <a:r>
              <a:rPr lang="en-US" dirty="0"/>
              <a:t> </a:t>
            </a:r>
            <a:r>
              <a:rPr lang="en-US" dirty="0" err="1"/>
              <a:t>sublingvalnog</a:t>
            </a:r>
            <a:r>
              <a:rPr lang="en-US" dirty="0"/>
              <a:t> </a:t>
            </a:r>
            <a:r>
              <a:rPr lang="en-US" dirty="0" err="1"/>
              <a:t>prostora</a:t>
            </a:r>
            <a:r>
              <a:rPr lang="en-US" dirty="0"/>
              <a:t> </a:t>
            </a:r>
            <a:r>
              <a:rPr lang="en-US" dirty="0" err="1"/>
              <a:t>odontogene</a:t>
            </a:r>
            <a:r>
              <a:rPr lang="en-US" dirty="0"/>
              <a:t> </a:t>
            </a:r>
            <a:r>
              <a:rPr lang="en-US" dirty="0" err="1"/>
              <a:t>etiologije</a:t>
            </a:r>
            <a:r>
              <a:rPr lang="en-US" dirty="0"/>
              <a:t> mora se </a:t>
            </a:r>
            <a:r>
              <a:rPr lang="en-US" dirty="0" err="1"/>
              <a:t>diferencijalno</a:t>
            </a:r>
            <a:r>
              <a:rPr lang="en-US" dirty="0"/>
              <a:t> </a:t>
            </a:r>
            <a:r>
              <a:rPr lang="en-US" dirty="0" err="1"/>
              <a:t>dijagnostički</a:t>
            </a:r>
            <a:r>
              <a:rPr lang="en-US" dirty="0"/>
              <a:t> </a:t>
            </a:r>
            <a:r>
              <a:rPr lang="en-US" dirty="0" err="1"/>
              <a:t>raz</a:t>
            </a:r>
            <a:r>
              <a:rPr lang="sr-Latn-RS" dirty="0"/>
              <a:t>likovati</a:t>
            </a:r>
            <a:r>
              <a:rPr lang="en-US" dirty="0"/>
              <a:t> od </a:t>
            </a:r>
            <a:r>
              <a:rPr lang="en-US" dirty="0" err="1"/>
              <a:t>ot</a:t>
            </a:r>
            <a:r>
              <a:rPr lang="sr-Latn-RS" dirty="0"/>
              <a:t>oka</a:t>
            </a:r>
            <a:r>
              <a:rPr lang="en-US" dirty="0"/>
              <a:t> </a:t>
            </a:r>
            <a:r>
              <a:rPr lang="en-US" dirty="0" err="1"/>
              <a:t>koj</a:t>
            </a:r>
            <a:r>
              <a:rPr lang="sr-Latn-RS" dirty="0"/>
              <a:t>i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javiti</a:t>
            </a:r>
            <a:r>
              <a:rPr lang="en-US" dirty="0"/>
              <a:t> u </a:t>
            </a:r>
            <a:r>
              <a:rPr lang="en-US" dirty="0" err="1"/>
              <a:t>slučajevima</a:t>
            </a:r>
            <a:r>
              <a:rPr lang="en-US" dirty="0"/>
              <a:t> </a:t>
            </a:r>
            <a:r>
              <a:rPr lang="en-US" dirty="0" err="1"/>
              <a:t>opstrukcije</a:t>
            </a:r>
            <a:r>
              <a:rPr lang="en-US" dirty="0"/>
              <a:t> </a:t>
            </a:r>
            <a:r>
              <a:rPr lang="en-US" dirty="0" err="1"/>
              <a:t>izvodnog</a:t>
            </a:r>
            <a:r>
              <a:rPr lang="en-US" dirty="0"/>
              <a:t> </a:t>
            </a:r>
            <a:r>
              <a:rPr lang="en-US" dirty="0" err="1"/>
              <a:t>kanala</a:t>
            </a:r>
            <a:r>
              <a:rPr lang="en-US" dirty="0"/>
              <a:t> </a:t>
            </a:r>
            <a:r>
              <a:rPr lang="en-US" dirty="0" err="1"/>
              <a:t>submandibularne</a:t>
            </a:r>
            <a:r>
              <a:rPr lang="en-US" dirty="0"/>
              <a:t> </a:t>
            </a:r>
            <a:r>
              <a:rPr lang="en-US" dirty="0" err="1"/>
              <a:t>žlezde</a:t>
            </a:r>
            <a:r>
              <a:rPr lang="en-US" dirty="0"/>
              <a:t>- </a:t>
            </a:r>
            <a:r>
              <a:rPr lang="en-US" dirty="0" err="1"/>
              <a:t>Warthonovog</a:t>
            </a:r>
            <a:r>
              <a:rPr lang="en-US" dirty="0"/>
              <a:t> </a:t>
            </a:r>
            <a:r>
              <a:rPr lang="en-US" dirty="0" err="1"/>
              <a:t>duktusa</a:t>
            </a:r>
            <a:r>
              <a:rPr lang="en-US" dirty="0"/>
              <a:t> </a:t>
            </a:r>
            <a:r>
              <a:rPr lang="en-US" dirty="0" err="1"/>
              <a:t>kamencem</a:t>
            </a:r>
            <a:r>
              <a:rPr lang="en-US" dirty="0"/>
              <a:t>. U </a:t>
            </a:r>
            <a:r>
              <a:rPr lang="en-US" dirty="0" err="1"/>
              <a:t>kliničkoj</a:t>
            </a:r>
            <a:r>
              <a:rPr lang="en-US" dirty="0"/>
              <a:t> </a:t>
            </a:r>
            <a:r>
              <a:rPr lang="en-US" dirty="0" err="1"/>
              <a:t>slici</a:t>
            </a:r>
            <a:r>
              <a:rPr lang="en-US" dirty="0"/>
              <a:t> </a:t>
            </a:r>
            <a:r>
              <a:rPr lang="en-US" dirty="0" err="1"/>
              <a:t>sijalolitijaze</a:t>
            </a:r>
            <a:r>
              <a:rPr lang="en-US" dirty="0"/>
              <a:t> </a:t>
            </a:r>
            <a:r>
              <a:rPr lang="en-US" dirty="0" err="1"/>
              <a:t>takođe</a:t>
            </a:r>
            <a:r>
              <a:rPr lang="en-US" dirty="0"/>
              <a:t> se </a:t>
            </a:r>
            <a:r>
              <a:rPr lang="en-US" dirty="0" err="1"/>
              <a:t>javlja</a:t>
            </a:r>
            <a:r>
              <a:rPr lang="en-US" dirty="0"/>
              <a:t> </a:t>
            </a:r>
            <a:r>
              <a:rPr lang="en-US" dirty="0" err="1"/>
              <a:t>ot</a:t>
            </a:r>
            <a:r>
              <a:rPr lang="sr-Latn-RS" dirty="0"/>
              <a:t>ok</a:t>
            </a:r>
            <a:r>
              <a:rPr lang="en-US" dirty="0"/>
              <a:t> </a:t>
            </a:r>
            <a:r>
              <a:rPr lang="en-US" dirty="0" err="1"/>
              <a:t>dna</a:t>
            </a:r>
            <a:r>
              <a:rPr lang="en-US" dirty="0"/>
              <a:t> </a:t>
            </a:r>
            <a:r>
              <a:rPr lang="en-US" dirty="0" err="1"/>
              <a:t>usne</a:t>
            </a:r>
            <a:r>
              <a:rPr lang="en-US" dirty="0"/>
              <a:t> </a:t>
            </a:r>
            <a:r>
              <a:rPr lang="en-US" dirty="0" err="1"/>
              <a:t>šupljine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je za </a:t>
            </a:r>
            <a:r>
              <a:rPr lang="en-US" dirty="0" err="1"/>
              <a:t>nju</a:t>
            </a:r>
            <a:r>
              <a:rPr lang="en-US" dirty="0"/>
              <a:t> </a:t>
            </a:r>
            <a:r>
              <a:rPr lang="en-US" dirty="0" err="1"/>
              <a:t>karakteristično</a:t>
            </a:r>
            <a:r>
              <a:rPr lang="en-US" dirty="0"/>
              <a:t> da </a:t>
            </a:r>
            <a:r>
              <a:rPr lang="en-US" dirty="0" err="1"/>
              <a:t>nastaje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povećava</a:t>
            </a:r>
            <a:r>
              <a:rPr lang="en-US" dirty="0"/>
              <a:t> se za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uživanja</a:t>
            </a:r>
            <a:r>
              <a:rPr lang="en-US" dirty="0"/>
              <a:t> </a:t>
            </a:r>
            <a:r>
              <a:rPr lang="en-US" dirty="0" err="1"/>
              <a:t>hrane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pića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neposredno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toga.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FD3E5-260F-55B4-67C1-38548B8CD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19199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9123E8-1B6B-49B5-873D-A8D01C369B6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8C51EB17-D597-42E7-995C-18B75FCBF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E43E0E-1DE3-4D32-85EB-739731B9E7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{1EC6A17C-3541-4C42-BB45-F6FBBC1E0612}tf89309463_win32</Template>
  <TotalTime>8394</TotalTime>
  <Words>2365</Words>
  <Application>Microsoft Office PowerPoint</Application>
  <PresentationFormat>Widescreen</PresentationFormat>
  <Paragraphs>57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Avenir Next LT Pro</vt:lpstr>
      <vt:lpstr>Avenir Next LT Pro Light</vt:lpstr>
      <vt:lpstr>Calibri</vt:lpstr>
      <vt:lpstr>GradientRiseVTI</vt:lpstr>
      <vt:lpstr>Odontogene infekcije</vt:lpstr>
      <vt:lpstr>PowerPoint Presentation</vt:lpstr>
      <vt:lpstr>PowerPoint Presentation</vt:lpstr>
      <vt:lpstr>PowerPoint Presentation</vt:lpstr>
      <vt:lpstr>PowerPoint Presentation</vt:lpstr>
      <vt:lpstr>Klinicki znakovi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Komplikacije odontogene upale</vt:lpstr>
      <vt:lpstr>PowerPoint Presentation</vt:lpstr>
      <vt:lpstr>Lečenje odontogene infekcije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Odontogene infekcije</dc:title>
  <dc:creator>Janko Banovic</dc:creator>
  <cp:lastModifiedBy>Janko Banovic</cp:lastModifiedBy>
  <cp:revision>12</cp:revision>
  <dcterms:created xsi:type="dcterms:W3CDTF">2024-02-15T14:03:52Z</dcterms:created>
  <dcterms:modified xsi:type="dcterms:W3CDTF">2024-02-23T00:54:42Z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