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78" r:id="rId2"/>
    <p:sldId id="258" r:id="rId3"/>
    <p:sldId id="260" r:id="rId4"/>
    <p:sldId id="261" r:id="rId5"/>
    <p:sldId id="262" r:id="rId6"/>
    <p:sldId id="271" r:id="rId7"/>
    <p:sldId id="273" r:id="rId8"/>
    <p:sldId id="274" r:id="rId9"/>
    <p:sldId id="275" r:id="rId10"/>
    <p:sldId id="276" r:id="rId11"/>
    <p:sldId id="268" r:id="rId12"/>
    <p:sldId id="263" r:id="rId13"/>
    <p:sldId id="264" r:id="rId14"/>
    <p:sldId id="265" r:id="rId15"/>
    <p:sldId id="266" r:id="rId16"/>
    <p:sldId id="267" r:id="rId17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8743" autoAdjust="0"/>
  </p:normalViewPr>
  <p:slideViewPr>
    <p:cSldViewPr snapToGrid="0">
      <p:cViewPr varScale="1">
        <p:scale>
          <a:sx n="52" d="100"/>
          <a:sy n="52" d="100"/>
        </p:scale>
        <p:origin x="122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5CF67C-E97B-4579-A3A5-FE8832DD06E3}" type="datetimeFigureOut">
              <a:rPr lang="sr-Latn-RS" smtClean="0"/>
              <a:t>28.1.2024.</a:t>
            </a:fld>
            <a:endParaRPr lang="sr-Latn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Latn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B6FDC5-CABA-47E4-892A-9A26686B3AFF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294602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R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6FDC5-CABA-47E4-892A-9A26686B3AFF}" type="slidenum">
              <a:rPr lang="sr-Latn-RS" smtClean="0"/>
              <a:t>11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282233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FE6F74FF-3D2A-44D8-BCBD-66380187A19F}" type="datetimeFigureOut">
              <a:rPr lang="sr-Latn-RS" smtClean="0"/>
              <a:t>28.1.2024.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10B690E0-D3B4-4456-9FA5-06045DDA0AF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392403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F74FF-3D2A-44D8-BCBD-66380187A19F}" type="datetimeFigureOut">
              <a:rPr lang="sr-Latn-RS" smtClean="0"/>
              <a:t>28.1.2024.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690E0-D3B4-4456-9FA5-06045DDA0AF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609561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F74FF-3D2A-44D8-BCBD-66380187A19F}" type="datetimeFigureOut">
              <a:rPr lang="sr-Latn-RS" smtClean="0"/>
              <a:t>28.1.2024.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690E0-D3B4-4456-9FA5-06045DDA0AF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2809542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F74FF-3D2A-44D8-BCBD-66380187A19F}" type="datetimeFigureOut">
              <a:rPr lang="sr-Latn-RS" smtClean="0"/>
              <a:t>28.1.2024.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690E0-D3B4-4456-9FA5-06045DDA0AF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0562806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F74FF-3D2A-44D8-BCBD-66380187A19F}" type="datetimeFigureOut">
              <a:rPr lang="sr-Latn-RS" smtClean="0"/>
              <a:t>28.1.2024.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690E0-D3B4-4456-9FA5-06045DDA0AF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2548561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F74FF-3D2A-44D8-BCBD-66380187A19F}" type="datetimeFigureOut">
              <a:rPr lang="sr-Latn-RS" smtClean="0"/>
              <a:t>28.1.2024.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690E0-D3B4-4456-9FA5-06045DDA0AF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3408291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F74FF-3D2A-44D8-BCBD-66380187A19F}" type="datetimeFigureOut">
              <a:rPr lang="sr-Latn-RS" smtClean="0"/>
              <a:t>28.1.2024.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690E0-D3B4-4456-9FA5-06045DDA0AF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5071491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FE6F74FF-3D2A-44D8-BCBD-66380187A19F}" type="datetimeFigureOut">
              <a:rPr lang="sr-Latn-RS" smtClean="0"/>
              <a:t>28.1.2024.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690E0-D3B4-4456-9FA5-06045DDA0AF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5404168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FE6F74FF-3D2A-44D8-BCBD-66380187A19F}" type="datetimeFigureOut">
              <a:rPr lang="sr-Latn-RS" smtClean="0"/>
              <a:t>28.1.2024.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690E0-D3B4-4456-9FA5-06045DDA0AF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0308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F74FF-3D2A-44D8-BCBD-66380187A19F}" type="datetimeFigureOut">
              <a:rPr lang="sr-Latn-RS" smtClean="0"/>
              <a:t>28.1.2024.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690E0-D3B4-4456-9FA5-06045DDA0AF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668449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F74FF-3D2A-44D8-BCBD-66380187A19F}" type="datetimeFigureOut">
              <a:rPr lang="sr-Latn-RS" smtClean="0"/>
              <a:t>28.1.2024.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690E0-D3B4-4456-9FA5-06045DDA0AF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074681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F74FF-3D2A-44D8-BCBD-66380187A19F}" type="datetimeFigureOut">
              <a:rPr lang="sr-Latn-RS" smtClean="0"/>
              <a:t>28.1.2024.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690E0-D3B4-4456-9FA5-06045DDA0AF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07752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F74FF-3D2A-44D8-BCBD-66380187A19F}" type="datetimeFigureOut">
              <a:rPr lang="sr-Latn-RS" smtClean="0"/>
              <a:t>28.1.2024.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690E0-D3B4-4456-9FA5-06045DDA0AF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301715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F74FF-3D2A-44D8-BCBD-66380187A19F}" type="datetimeFigureOut">
              <a:rPr lang="sr-Latn-RS" smtClean="0"/>
              <a:t>28.1.2024.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690E0-D3B4-4456-9FA5-06045DDA0AF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667750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F74FF-3D2A-44D8-BCBD-66380187A19F}" type="datetimeFigureOut">
              <a:rPr lang="sr-Latn-RS" smtClean="0"/>
              <a:t>28.1.2024.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690E0-D3B4-4456-9FA5-06045DDA0AF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656360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F74FF-3D2A-44D8-BCBD-66380187A19F}" type="datetimeFigureOut">
              <a:rPr lang="sr-Latn-RS" smtClean="0"/>
              <a:t>28.1.2024.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690E0-D3B4-4456-9FA5-06045DDA0AF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607511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F74FF-3D2A-44D8-BCBD-66380187A19F}" type="datetimeFigureOut">
              <a:rPr lang="sr-Latn-RS" smtClean="0"/>
              <a:t>28.1.2024.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690E0-D3B4-4456-9FA5-06045DDA0AF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309175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FE6F74FF-3D2A-44D8-BCBD-66380187A19F}" type="datetimeFigureOut">
              <a:rPr lang="sr-Latn-RS" smtClean="0"/>
              <a:t>28.1.2024.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sr-Latn-R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10B690E0-D3B4-4456-9FA5-06045DDA0AF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343862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b="1" dirty="0"/>
              <a:t>Сепса</a:t>
            </a:r>
            <a:endParaRPr lang="sr-Latn-R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2830" y="2309211"/>
            <a:ext cx="8825659" cy="34163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3200" b="1" i="1" u="sng" dirty="0"/>
              <a:t>Кратко подсећање и приказ случаја </a:t>
            </a:r>
          </a:p>
          <a:p>
            <a:pPr marL="0" indent="0">
              <a:buNone/>
            </a:pPr>
            <a:r>
              <a:rPr lang="sr-Cyrl-RS" sz="3200" i="1" dirty="0"/>
              <a:t>Доцент др Јелена Вучковић Филиповић</a:t>
            </a:r>
          </a:p>
          <a:p>
            <a:pPr marL="0" indent="0">
              <a:buNone/>
            </a:pPr>
            <a:r>
              <a:rPr lang="sr-Cyrl-RS" sz="3200" i="1" dirty="0"/>
              <a:t>УКЦ Крагујевац</a:t>
            </a:r>
          </a:p>
          <a:p>
            <a:pPr marL="0" indent="0">
              <a:buNone/>
            </a:pPr>
            <a:r>
              <a:rPr lang="sr-Cyrl-RS" sz="3200" i="1" dirty="0"/>
              <a:t>Факултет медицинских наука Крагујевац</a:t>
            </a:r>
            <a:endParaRPr lang="sr-Latn-RS" sz="3200" i="1" dirty="0"/>
          </a:p>
        </p:txBody>
      </p:sp>
    </p:spTree>
    <p:extLst>
      <p:ext uri="{BB962C8B-B14F-4D97-AF65-F5344CB8AC3E}">
        <p14:creationId xmlns:p14="http://schemas.microsoft.com/office/powerpoint/2010/main" val="194464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Лечење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9643" y="2319721"/>
            <a:ext cx="8825659" cy="34163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/>
              <a:t>ПОТРЕБНО ЈЕ СПРОВЕСТИ У ТОКУ ПРВИХ ШЕСТ САТИ</a:t>
            </a:r>
          </a:p>
          <a:p>
            <a:r>
              <a:rPr lang="sr-Cyrl-RS" sz="2000" dirty="0"/>
              <a:t>Применити вазопресоре (за хипотензију која није реаговала на надокнаду волумена,са циљем одржавања средњег артеријског притиска &gt;65</a:t>
            </a:r>
            <a:r>
              <a:rPr lang="sr-Latn-RS" sz="2000" dirty="0"/>
              <a:t>mmHg)</a:t>
            </a:r>
            <a:endParaRPr lang="sr-Cyrl-RS" sz="2000" dirty="0"/>
          </a:p>
          <a:p>
            <a:r>
              <a:rPr lang="sr-Cyrl-RS" sz="2000" dirty="0"/>
              <a:t>У случају артеријске хипотензије која траје упркос надокнади волумена (сепртични шок) или почетних вредности лактата &gt;4 </a:t>
            </a:r>
            <a:r>
              <a:rPr lang="sr-Latn-RS" sz="2000" dirty="0"/>
              <a:t>mmol/lmmol/l </a:t>
            </a:r>
            <a:endParaRPr lang="sr-Cyrl-RS" sz="2000" dirty="0"/>
          </a:p>
          <a:p>
            <a:r>
              <a:rPr lang="sr-Cyrl-RS" sz="2000" dirty="0"/>
              <a:t>Измерити централни венски притисак (</a:t>
            </a:r>
            <a:r>
              <a:rPr lang="sr-Latn-RS" sz="2000" dirty="0"/>
              <a:t>CVP) </a:t>
            </a:r>
            <a:endParaRPr lang="sr-Cyrl-RS" sz="2000" dirty="0"/>
          </a:p>
          <a:p>
            <a:r>
              <a:rPr lang="sr-Cyrl-RS" sz="2000" dirty="0"/>
              <a:t>Измерити сатурацију централне венске крви кисеоником (</a:t>
            </a:r>
            <a:r>
              <a:rPr lang="sr-Latn-RS" sz="2000" dirty="0"/>
              <a:t>ScvScv</a:t>
            </a:r>
            <a:r>
              <a:rPr lang="sr-Cyrl-RS" sz="2000" dirty="0"/>
              <a:t>О2)</a:t>
            </a:r>
          </a:p>
          <a:p>
            <a:r>
              <a:rPr lang="sr-Cyrl-RS" sz="2000" dirty="0"/>
              <a:t>Поново измерити вредност лактата уколико је почетна вредност била повећана</a:t>
            </a:r>
            <a:endParaRPr lang="sr-Latn-RS" sz="2000" dirty="0"/>
          </a:p>
        </p:txBody>
      </p:sp>
    </p:spTree>
    <p:extLst>
      <p:ext uri="{BB962C8B-B14F-4D97-AF65-F5344CB8AC3E}">
        <p14:creationId xmlns:p14="http://schemas.microsoft.com/office/powerpoint/2010/main" val="16573877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Приказ случаја</a:t>
            </a:r>
            <a:endParaRPr lang="sr-Latn-R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sr-Cyrl-RS" sz="2000" dirty="0"/>
                  <a:t>Због тешког </a:t>
                </a:r>
                <a:r>
                  <a:rPr lang="sr-Latn-RS" sz="2000" dirty="0"/>
                  <a:t>ARDS-a</a:t>
                </a:r>
                <a:r>
                  <a:rPr lang="sr-Cyrl-RS" sz="2000" dirty="0"/>
                  <a:t>, анестезиолог  се укључује у лечење.</a:t>
                </a:r>
                <a:endParaRPr lang="en-US" sz="2000" dirty="0"/>
              </a:p>
              <a:p>
                <a:r>
                  <a:rPr lang="sr-Cyrl-RS" sz="2000" dirty="0"/>
                  <a:t>Свакодневно мултидисциплинарно праћење и лечење резултирало је добрим одговором на терапију, уз регресију РТГ промена , као  лабараторијских и клиничких параметара.</a:t>
                </a:r>
              </a:p>
              <a:p>
                <a:r>
                  <a:rPr lang="sr-Cyrl-RS" sz="2000" dirty="0"/>
                  <a:t>Десетог дана долази до губитка </a:t>
                </a:r>
                <a:r>
                  <a:rPr lang="en-US" sz="2000" dirty="0"/>
                  <a:t>SIRS </a:t>
                </a:r>
                <a:r>
                  <a:rPr lang="sr-Cyrl-RS" sz="2000" dirty="0"/>
                  <a:t>критеријума ( ле 7,4</a:t>
                </a:r>
                <a:r>
                  <a:rPr lang="en-US" sz="2000" dirty="0"/>
                  <a:t>x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r-Cyrl-RS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sr-Cyrl-RS" sz="20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</m:oMath>
                </a14:m>
                <a:r>
                  <a:rPr lang="en-US" sz="2000" dirty="0"/>
                  <a:t>, TT 36,6</a:t>
                </a:r>
                <a:r>
                  <a:rPr lang="sr-Cyrl-RS" sz="2000" dirty="0"/>
                  <a:t> </a:t>
                </a:r>
                <a14:m>
                  <m:oMath xmlns:m="http://schemas.openxmlformats.org/officeDocument/2006/math">
                    <m:r>
                      <a:rPr lang="sr-Cyrl-R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sz="2000" dirty="0"/>
                  <a:t>C</a:t>
                </a:r>
                <a:r>
                  <a:rPr lang="sr-Latn-RS" sz="2000" dirty="0"/>
                  <a:t> ) </a:t>
                </a:r>
                <a:r>
                  <a:rPr lang="sr-Cyrl-RS" sz="2000" dirty="0"/>
                  <a:t>уз адекватан неуролошки статус те је болесница екстубирана. </a:t>
                </a:r>
              </a:p>
              <a:p>
                <a:r>
                  <a:rPr lang="sr-Cyrl-RS" sz="2000" dirty="0"/>
                  <a:t>Болесница је хемодинамски стабилна уз искључење АБ терапије преведена на Клинику за Психијатрију ради даљег лечења. </a:t>
                </a:r>
                <a:endParaRPr lang="sr-Latn-R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276" t="-891" r="-1312" b="-6061"/>
                </a:stretch>
              </a:blipFill>
            </p:spPr>
            <p:txBody>
              <a:bodyPr/>
              <a:lstStyle/>
              <a:p>
                <a:r>
                  <a:rPr lang="sr-Latn-R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08387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Приказ случаја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000" dirty="0"/>
              <a:t>Пацијенткиња Н.М. Стара 35 год преведена са Клинике за пулмологију у Центар за ургентну медицину УКЦ Крагујевац у тешком опшем стању, са процењеним морталитетом на основу А</a:t>
            </a:r>
            <a:r>
              <a:rPr lang="en-US" sz="2000" dirty="0"/>
              <a:t>PACHE II scoring </a:t>
            </a:r>
            <a:r>
              <a:rPr lang="sr-Cyrl-RS" sz="2000" dirty="0"/>
              <a:t>система 50%</a:t>
            </a:r>
          </a:p>
          <a:p>
            <a:r>
              <a:rPr lang="sr-Cyrl-RS" sz="2000" dirty="0"/>
              <a:t>На клиници за Пулмологију лечена од бронхопнеумоније уназад 1 дан</a:t>
            </a:r>
          </a:p>
          <a:p>
            <a:r>
              <a:rPr lang="sr-Cyrl-RS" sz="2000" dirty="0"/>
              <a:t>Из историје болести се сазнаје да је на метадонском програму одвикавања од хероинске зависности, хепатитис Ц позитивна</a:t>
            </a:r>
            <a:endParaRPr lang="sr-Latn-RS" sz="2000" dirty="0"/>
          </a:p>
        </p:txBody>
      </p:sp>
    </p:spTree>
    <p:extLst>
      <p:ext uri="{BB962C8B-B14F-4D97-AF65-F5344CB8AC3E}">
        <p14:creationId xmlns:p14="http://schemas.microsoft.com/office/powerpoint/2010/main" val="9988464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724" y="365125"/>
            <a:ext cx="10618076" cy="906627"/>
          </a:xfrm>
        </p:spPr>
        <p:txBody>
          <a:bodyPr>
            <a:normAutofit/>
          </a:bodyPr>
          <a:lstStyle/>
          <a:p>
            <a:r>
              <a:rPr lang="sr-Cyrl-RS" dirty="0"/>
              <a:t>Приказ случаја</a:t>
            </a:r>
            <a:endParaRPr lang="sr-Latn-R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14290" y="2584067"/>
                <a:ext cx="11372909" cy="4351338"/>
              </a:xfrm>
            </p:spPr>
            <p:txBody>
              <a:bodyPr>
                <a:normAutofit/>
              </a:bodyPr>
              <a:lstStyle/>
              <a:p>
                <a:r>
                  <a:rPr lang="sr-Cyrl-RS" sz="2000" dirty="0"/>
                  <a:t>На пријему болесница сопорозна, фебрилна, са аксиларном измереном температуром 39,8 </a:t>
                </a:r>
                <a14:m>
                  <m:oMath xmlns:m="http://schemas.openxmlformats.org/officeDocument/2006/math">
                    <m:r>
                      <a:rPr lang="sr-Cyrl-R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sz="2000" dirty="0"/>
                  <a:t>C</a:t>
                </a:r>
                <a:r>
                  <a:rPr lang="sr-Latn-RS" sz="2000" dirty="0"/>
                  <a:t> </a:t>
                </a:r>
                <a:r>
                  <a:rPr lang="sr-Cyrl-RS" sz="2000" dirty="0"/>
                  <a:t>, тахидиспноична ( РР 32/мин), хипотензивна ТА 90/60ммхг , са синусном тахикардијом 130/мин, сатурација кисеоником на собном ваздуху 84%, олигоанурична ( 20мл/х)</a:t>
                </a:r>
              </a:p>
              <a:p>
                <a:r>
                  <a:rPr lang="sr-Cyrl-RS" sz="2000" dirty="0"/>
                  <a:t>Периферни размаз – леукоцитоза </a:t>
                </a:r>
                <a:r>
                  <a:rPr lang="sr-Latn-RS" sz="2000" dirty="0"/>
                  <a:t>14 x 10</a:t>
                </a:r>
                <a:r>
                  <a:rPr lang="sr-Latn-RS" sz="2000" baseline="30000" dirty="0"/>
                  <a:t>9</a:t>
                </a:r>
                <a:r>
                  <a:rPr lang="sr-Latn-RS" sz="2000" dirty="0"/>
                  <a:t>/l </a:t>
                </a:r>
                <a:r>
                  <a:rPr lang="sr-Cyrl-RS" sz="2000" dirty="0"/>
                  <a:t>уз присуство незрелих штапичастих форми 15%</a:t>
                </a:r>
                <a:endParaRPr lang="sr-Latn-RS" sz="2000" dirty="0"/>
              </a:p>
              <a:p>
                <a:r>
                  <a:rPr lang="sr-Cyrl-RS" sz="2000" dirty="0"/>
                  <a:t>РТГ плућа масивна инфилтација плућног паренхима</a:t>
                </a:r>
                <a:endParaRPr lang="sr-Latn-RS" sz="2000" dirty="0"/>
              </a:p>
              <a:p>
                <a:pPr marL="0" indent="0">
                  <a:buNone/>
                </a:pPr>
                <a:endParaRPr lang="sr-Cyrl-R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14290" y="2584067"/>
                <a:ext cx="11372909" cy="4351338"/>
              </a:xfrm>
              <a:blipFill>
                <a:blip r:embed="rId2"/>
                <a:stretch>
                  <a:fillRect l="-214" t="-840"/>
                </a:stretch>
              </a:blipFill>
            </p:spPr>
            <p:txBody>
              <a:bodyPr/>
              <a:lstStyle/>
              <a:p>
                <a:r>
                  <a:rPr lang="sr-Latn-R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34917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393" y="2741722"/>
            <a:ext cx="6001407" cy="360652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Приказ случаја</a:t>
            </a:r>
            <a:endParaRPr lang="sr-Latn-R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831724" y="2741722"/>
            <a:ext cx="4700752" cy="360652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9385455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375" y="630622"/>
            <a:ext cx="10901855" cy="788275"/>
          </a:xfrm>
        </p:spPr>
        <p:txBody>
          <a:bodyPr>
            <a:normAutofit/>
          </a:bodyPr>
          <a:lstStyle/>
          <a:p>
            <a:r>
              <a:rPr lang="sr-Cyrl-RS" dirty="0"/>
              <a:t>Приказ случаја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3683" y="2291255"/>
            <a:ext cx="10405241" cy="3360191"/>
          </a:xfrm>
        </p:spPr>
        <p:txBody>
          <a:bodyPr>
            <a:noAutofit/>
          </a:bodyPr>
          <a:lstStyle/>
          <a:p>
            <a:r>
              <a:rPr lang="sr-Cyrl-RS" sz="2000" dirty="0"/>
              <a:t>Имајући свих 5 позитивних </a:t>
            </a:r>
            <a:r>
              <a:rPr lang="sr-Latn-RS" sz="2000" dirty="0"/>
              <a:t>SIRS </a:t>
            </a:r>
            <a:r>
              <a:rPr lang="sr-Cyrl-RS" sz="2000" dirty="0"/>
              <a:t>критеријума </a:t>
            </a:r>
            <a:r>
              <a:rPr lang="sr-Latn-RS" sz="2000" dirty="0"/>
              <a:t> (</a:t>
            </a:r>
            <a:r>
              <a:rPr lang="sr-Cyrl-RS" sz="2000" dirty="0"/>
              <a:t> фебрилност, тахипнеју, тахикардију, леукоцитозу са више од 10% штапичастих неутрофила, РТГ идентификован извор инфекције, хипотензију постављамо дијагнозу септичког шока.</a:t>
            </a:r>
          </a:p>
          <a:p>
            <a:r>
              <a:rPr lang="sr-Cyrl-RS" sz="2000" dirty="0"/>
              <a:t> Болесница је одмах интубирана и стављена на механичку вентилацију, и одмах је обезбеђен венски пут преко ЦВК ( ставлјен трокраки катетер)</a:t>
            </a:r>
          </a:p>
          <a:p>
            <a:r>
              <a:rPr lang="sr-Cyrl-RS" sz="2000" dirty="0"/>
              <a:t>Пошто смо закључили да је болесница интраваскуларно празна ( смањен </a:t>
            </a:r>
            <a:r>
              <a:rPr lang="en-US" sz="2000" dirty="0"/>
              <a:t>pre</a:t>
            </a:r>
            <a:r>
              <a:rPr lang="sr-Cyrl-RS" sz="2000" dirty="0"/>
              <a:t>-</a:t>
            </a:r>
            <a:r>
              <a:rPr lang="en-US" sz="2000" dirty="0"/>
              <a:t>load</a:t>
            </a:r>
            <a:r>
              <a:rPr lang="sr-Cyrl-RS" sz="2000" dirty="0"/>
              <a:t>), што је резултирало смањењем ударног волумена и хипоперфузијом виталних органа ( пре ренална олигурија ) у складу са важећим критеријумима за лечење сепсе започета је интензивна надокнада волумена кристалоидним растворима ( у оквиру 24х примила је око 11л течности, што је резултирало побољшањем виталних параметара и адекватном диурезом 100мл/г)</a:t>
            </a:r>
          </a:p>
        </p:txBody>
      </p:sp>
    </p:spTree>
    <p:extLst>
      <p:ext uri="{BB962C8B-B14F-4D97-AF65-F5344CB8AC3E}">
        <p14:creationId xmlns:p14="http://schemas.microsoft.com/office/powerpoint/2010/main" val="37691568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6745" y="386146"/>
            <a:ext cx="10954407" cy="1325563"/>
          </a:xfrm>
        </p:spPr>
        <p:txBody>
          <a:bodyPr/>
          <a:lstStyle/>
          <a:p>
            <a:r>
              <a:rPr lang="sr-Cyrl-RS" dirty="0"/>
              <a:t>Приказ случаја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sr-Cyrl-RS" sz="8000" dirty="0"/>
              <a:t>На Клиници за пулмологију узета су 2 сета хемокултура,емпиријски ординирана терапија ( Цефепим, Амикацин) а по пријему у Центар за ургентну медицину узета је још једна хемокултура. </a:t>
            </a:r>
          </a:p>
          <a:p>
            <a:r>
              <a:rPr lang="sr-Cyrl-RS" sz="8000" dirty="0"/>
              <a:t>Консултован Клинички фармаколог који се сложио са ординираном терапијом  уз образложење да покрива и грам позитивне и негативне бактерије као што је</a:t>
            </a:r>
            <a:r>
              <a:rPr lang="sr-Latn-RS" sz="8000" dirty="0"/>
              <a:t> </a:t>
            </a:r>
            <a:r>
              <a:rPr lang="sr-Latn-RS" sz="8000" i="1" dirty="0"/>
              <a:t>Pseudomonas </a:t>
            </a:r>
            <a:r>
              <a:rPr lang="sr-Latn-RS" sz="8000" dirty="0"/>
              <a:t>ili </a:t>
            </a:r>
            <a:r>
              <a:rPr lang="sr-Latn-RS" sz="8000" i="1" dirty="0"/>
              <a:t>Acinetobacter</a:t>
            </a:r>
            <a:r>
              <a:rPr lang="sr-Cyrl-RS" sz="8000" i="1" dirty="0"/>
              <a:t>  </a:t>
            </a:r>
            <a:r>
              <a:rPr lang="sr-Cyrl-RS" sz="8000" dirty="0"/>
              <a:t>и предложио увођење Ванкомицина ( због могућности присуства резистентног стафилокока), као и увођење Метронидазола ( за анаеробне микроорганизме). Такође је уведен и нискомолекуларни хепарин због превенције дубоке венске тромбозе. </a:t>
            </a:r>
          </a:p>
          <a:p>
            <a:r>
              <a:rPr lang="sr-Cyrl-RS" sz="8000" dirty="0"/>
              <a:t>Пласирана је и назогастрична сонда ради ентералне исхране</a:t>
            </a:r>
          </a:p>
          <a:p>
            <a:pPr marL="0" indent="0">
              <a:buNone/>
            </a:pPr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2676769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Сепса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sr-Cyrl-RS" sz="5000" b="1" u="sng" dirty="0"/>
              <a:t>дефиниција</a:t>
            </a:r>
            <a:endParaRPr lang="en-US" sz="5000" b="1" u="sng" dirty="0"/>
          </a:p>
          <a:p>
            <a:r>
              <a:rPr lang="sr-Cyrl-RS" sz="5000" dirty="0"/>
              <a:t>Сепса је реакција организма на инфекцију</a:t>
            </a:r>
          </a:p>
          <a:p>
            <a:r>
              <a:rPr lang="sr-Cyrl-RS" sz="5000" dirty="0"/>
              <a:t>Доспевање микроорганизама у крв индукује настанак СИРС-а</a:t>
            </a:r>
          </a:p>
          <a:p>
            <a:pPr marL="0" indent="0">
              <a:buNone/>
            </a:pPr>
            <a:r>
              <a:rPr lang="sr-Cyrl-RS" sz="5000" u="sng" dirty="0"/>
              <a:t>Могу је изазвати :</a:t>
            </a:r>
          </a:p>
          <a:p>
            <a:r>
              <a:rPr lang="sr-Cyrl-RS" sz="5000" dirty="0"/>
              <a:t>Бактерије : грам негативне - ( </a:t>
            </a:r>
            <a:r>
              <a:rPr lang="en-US" sz="5000" dirty="0"/>
              <a:t>Pseudomonas </a:t>
            </a:r>
            <a:r>
              <a:rPr lang="sr-Cyrl-RS" sz="5000" dirty="0"/>
              <a:t> </a:t>
            </a:r>
            <a:r>
              <a:rPr lang="en-US" sz="5000" dirty="0"/>
              <a:t>aeruginosa , </a:t>
            </a:r>
            <a:r>
              <a:rPr lang="en-US" sz="5000" dirty="0" err="1"/>
              <a:t>Esherichia</a:t>
            </a:r>
            <a:r>
              <a:rPr lang="en-US" sz="5000" dirty="0"/>
              <a:t> coli</a:t>
            </a:r>
            <a:r>
              <a:rPr lang="sr-Cyrl-RS" sz="5000" dirty="0"/>
              <a:t> ), грам позитивне - ( Стафилокок и стрептокок)</a:t>
            </a:r>
          </a:p>
          <a:p>
            <a:r>
              <a:rPr lang="sr-Cyrl-RS" sz="5000" dirty="0"/>
              <a:t>Гљивице</a:t>
            </a:r>
          </a:p>
          <a:p>
            <a:r>
              <a:rPr lang="sr-Cyrl-RS" sz="5000" dirty="0"/>
              <a:t>Вируси</a:t>
            </a:r>
          </a:p>
          <a:p>
            <a:r>
              <a:rPr lang="sr-Cyrl-RS" sz="5000" dirty="0"/>
              <a:t>паразити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17242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Манифестације</a:t>
            </a:r>
            <a:endParaRPr lang="sr-Latn-R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sr-Cyrl-RS" sz="2000" dirty="0"/>
                  <a:t>Промена телесне температуре ( &lt;38 С, &gt;36 С)</a:t>
                </a:r>
              </a:p>
              <a:p>
                <a:r>
                  <a:rPr lang="sr-Cyrl-RS" sz="2000" dirty="0"/>
                  <a:t>Убрзан срчани рад ( фр &gt;90/мин)</a:t>
                </a:r>
              </a:p>
              <a:p>
                <a:r>
                  <a:rPr lang="sr-Cyrl-RS" sz="2000" dirty="0"/>
                  <a:t>Повећан број респирација &lt;20/мин </a:t>
                </a:r>
              </a:p>
              <a:p>
                <a:r>
                  <a:rPr lang="sr-Cyrl-RS" sz="2000" dirty="0"/>
                  <a:t>Променама у броју леукоцита ( &lt;12000 м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sr-Cyrl-RS" sz="20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r-Cyrl-RS" sz="2000" b="0" i="1" dirty="0" smtClean="0">
                            <a:latin typeface="Cambria Math" panose="02040503050406030204" pitchFamily="18" charset="0"/>
                          </a:rPr>
                          <m:t>м</m:t>
                        </m:r>
                      </m:e>
                      <m:sup>
                        <m:r>
                          <a:rPr lang="sr-Cyrl-RS" sz="20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m:rPr>
                        <m:nor/>
                      </m:rPr>
                      <a:rPr lang="sr-Cyrl-RS" sz="2000" dirty="0" smtClean="0"/>
                      <m:t>,</m:t>
                    </m:r>
                  </m:oMath>
                </a14:m>
                <a:r>
                  <a:rPr lang="sr-Cyrl-RS" sz="2000" dirty="0"/>
                  <a:t> или &gt;4000м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sr-Cyrl-RS" sz="20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r-Cyrl-RS" sz="2000" b="0" i="1" dirty="0" smtClean="0">
                            <a:latin typeface="Cambria Math" panose="02040503050406030204" pitchFamily="18" charset="0"/>
                          </a:rPr>
                          <m:t>м</m:t>
                        </m:r>
                      </m:e>
                      <m:sup>
                        <m:r>
                          <a:rPr lang="sr-Cyrl-RS" sz="20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sr-Cyrl-RS" sz="2000" dirty="0"/>
                  <a:t> СИРС изазван токсичним микроорганизмима назива се СЕПСА</a:t>
                </a:r>
              </a:p>
              <a:p>
                <a:r>
                  <a:rPr lang="sr-Cyrl-RS" sz="2000" dirty="0"/>
                  <a:t>А настаје после уласка инфективних изрочника у циркулацију или услед ослобађања токсичних продуката( егзо и едотоксина) из неког жаришта у циркулацију</a:t>
                </a:r>
                <a:endParaRPr lang="sr-Latn-R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76" t="-891" r="-622"/>
                </a:stretch>
              </a:blipFill>
            </p:spPr>
            <p:txBody>
              <a:bodyPr/>
              <a:lstStyle/>
              <a:p>
                <a:r>
                  <a:rPr lang="sr-Latn-R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29300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Патогенеза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6278" y="2519417"/>
            <a:ext cx="9082121" cy="365015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sr-Cyrl-RS" sz="2000" b="1" dirty="0"/>
              <a:t>Неспецифични и специфични имунски механизми</a:t>
            </a:r>
          </a:p>
          <a:p>
            <a:pPr marL="0" indent="0">
              <a:buNone/>
            </a:pPr>
            <a:r>
              <a:rPr lang="sr-Cyrl-RS" sz="2000" u="sng" dirty="0"/>
              <a:t>Фазе :</a:t>
            </a:r>
          </a:p>
          <a:p>
            <a:pPr marL="457200" indent="-457200">
              <a:buFont typeface="+mj-lt"/>
              <a:buAutoNum type="arabicPeriod"/>
            </a:pPr>
            <a:r>
              <a:rPr lang="sr-Cyrl-RS" sz="2000" dirty="0"/>
              <a:t>Индукциона фаза( контакт бакеријских продуката са ћелијама имунског система и протеинима плазме)</a:t>
            </a:r>
          </a:p>
          <a:p>
            <a:pPr marL="457200" indent="-457200">
              <a:buFont typeface="+mj-lt"/>
              <a:buAutoNum type="arabicPeriod"/>
            </a:pPr>
            <a:r>
              <a:rPr lang="sr-Cyrl-RS" sz="2000" dirty="0"/>
              <a:t>Активација ћелија ( тј. Синтеза цитокина </a:t>
            </a:r>
            <a:r>
              <a:rPr lang="en-US" sz="2000" dirty="0"/>
              <a:t>IL1, 6, TNF, PAF</a:t>
            </a:r>
            <a:r>
              <a:rPr lang="sr-Cyrl-RS" sz="2000" dirty="0"/>
              <a:t>-</a:t>
            </a:r>
            <a:r>
              <a:rPr lang="en-US" sz="2000" dirty="0"/>
              <a:t>a</a:t>
            </a:r>
            <a:r>
              <a:rPr lang="sr-Cyrl-RS" sz="2000" dirty="0"/>
              <a:t>) и активација протеина плазме</a:t>
            </a:r>
          </a:p>
          <a:p>
            <a:pPr marL="457200" indent="-457200">
              <a:buFont typeface="+mj-lt"/>
              <a:buAutoNum type="arabicPeriod"/>
            </a:pPr>
            <a:r>
              <a:rPr lang="sr-Cyrl-RS" sz="2000" dirty="0"/>
              <a:t>Ослобађање синтетисаних цитокина( цитокинска каскада)</a:t>
            </a:r>
          </a:p>
          <a:p>
            <a:pPr marL="457200" indent="-457200">
              <a:buFont typeface="+mj-lt"/>
              <a:buAutoNum type="arabicPeriod"/>
            </a:pPr>
            <a:r>
              <a:rPr lang="sr-Cyrl-RS" sz="2000" dirty="0"/>
              <a:t>Синтеза секундарних медијатора и ослобађање финалних метаболичких продуката ( реактивни о2 и </a:t>
            </a:r>
            <a:r>
              <a:rPr lang="en-US" sz="2000" dirty="0"/>
              <a:t>NO</a:t>
            </a:r>
            <a:r>
              <a:rPr lang="sr-Cyrl-RS" sz="2000" dirty="0"/>
              <a:t>)</a:t>
            </a:r>
            <a:endParaRPr lang="sr-Latn-RS" sz="2000" dirty="0"/>
          </a:p>
        </p:txBody>
      </p:sp>
    </p:spTree>
    <p:extLst>
      <p:ext uri="{BB962C8B-B14F-4D97-AF65-F5344CB8AC3E}">
        <p14:creationId xmlns:p14="http://schemas.microsoft.com/office/powerpoint/2010/main" val="3104313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2706" y="847545"/>
            <a:ext cx="8761413" cy="706964"/>
          </a:xfrm>
        </p:spPr>
        <p:txBody>
          <a:bodyPr>
            <a:noAutofit/>
          </a:bodyPr>
          <a:lstStyle/>
          <a:p>
            <a:r>
              <a:rPr lang="sr-Cyrl-RS" dirty="0"/>
              <a:t>Патогенеза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6648" y="2175641"/>
            <a:ext cx="9301655" cy="4779579"/>
          </a:xfrm>
        </p:spPr>
        <p:txBody>
          <a:bodyPr>
            <a:normAutofit/>
          </a:bodyPr>
          <a:lstStyle/>
          <a:p>
            <a:r>
              <a:rPr lang="sr-Cyrl-RS" sz="2000" dirty="0">
                <a:solidFill>
                  <a:schemeClr val="tx1"/>
                </a:solidFill>
              </a:rPr>
              <a:t>Ослобођени цитокини, медијатори и метаболички продукти директно делују на поремећај циркулације посебно у виталним органима, са последичном хипоперфузијом и инсуфицијенцијом</a:t>
            </a:r>
            <a:endParaRPr lang="sr-Cyrl-RS" sz="2000" dirty="0"/>
          </a:p>
          <a:p>
            <a:r>
              <a:rPr lang="en-US" sz="2000" dirty="0"/>
              <a:t>XII</a:t>
            </a:r>
            <a:r>
              <a:rPr lang="sr-Cyrl-RS" sz="2000" dirty="0"/>
              <a:t> фактор коагулације активише систем коагулације ( дисеминована интраваскуларна коагулација) и каликреински систем који изазива вазодилатацију, која условљава пад крвног притиска, тј, настанак септичног шока.</a:t>
            </a:r>
          </a:p>
          <a:p>
            <a:r>
              <a:rPr lang="sr-Cyrl-RS" sz="2000" dirty="0"/>
              <a:t>Поремећај циркулације у виталним органима , узрокује поремећај њихове функције што се означава као синдром мултипле дифункције органа ( </a:t>
            </a:r>
            <a:r>
              <a:rPr lang="en-US" sz="2000" dirty="0"/>
              <a:t>MODS</a:t>
            </a:r>
            <a:r>
              <a:rPr lang="sr-Cyrl-RS" sz="2000" dirty="0"/>
              <a:t>)</a:t>
            </a:r>
          </a:p>
          <a:p>
            <a:r>
              <a:rPr lang="sr-Cyrl-RS" sz="2000" dirty="0"/>
              <a:t>У септичном шоку су изражене промене метаболизма свих органских материја </a:t>
            </a:r>
            <a:endParaRPr lang="sr-Latn-RS" sz="2000" dirty="0"/>
          </a:p>
        </p:txBody>
      </p:sp>
    </p:spTree>
    <p:extLst>
      <p:ext uri="{BB962C8B-B14F-4D97-AF65-F5344CB8AC3E}">
        <p14:creationId xmlns:p14="http://schemas.microsoft.com/office/powerpoint/2010/main" val="1271663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Дијагностички критеријуми за сепсу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sr-Cyrl-RS" sz="2000" u="sng" dirty="0"/>
              <a:t>Опште варијабле :</a:t>
            </a:r>
            <a:endParaRPr lang="sr-Latn-RS" sz="2000" u="sng" dirty="0"/>
          </a:p>
          <a:p>
            <a:r>
              <a:rPr lang="sr-Cyrl-RS" sz="2000" dirty="0"/>
              <a:t>• Температура (&gt; 38.3°</a:t>
            </a:r>
            <a:r>
              <a:rPr lang="sr-Latn-RS" sz="2000" dirty="0"/>
              <a:t>C) </a:t>
            </a:r>
          </a:p>
          <a:p>
            <a:r>
              <a:rPr lang="sr-Latn-RS" sz="2000" dirty="0"/>
              <a:t>• </a:t>
            </a:r>
            <a:r>
              <a:rPr lang="sr-Cyrl-RS" sz="2000" dirty="0"/>
              <a:t>Хипотермија (базална температура &lt; 36°</a:t>
            </a:r>
            <a:r>
              <a:rPr lang="sr-Latn-RS" sz="2000" dirty="0"/>
              <a:t>C) </a:t>
            </a:r>
          </a:p>
          <a:p>
            <a:r>
              <a:rPr lang="sr-Latn-RS" sz="2000" dirty="0"/>
              <a:t>• </a:t>
            </a:r>
            <a:r>
              <a:rPr lang="sr-Cyrl-RS" sz="2000" dirty="0"/>
              <a:t>Број откуцаја срца &gt; 90/</a:t>
            </a:r>
            <a:r>
              <a:rPr lang="sr-Latn-RS" sz="2000" dirty="0"/>
              <a:t>min-1 </a:t>
            </a:r>
          </a:p>
          <a:p>
            <a:r>
              <a:rPr lang="sr-Latn-RS" sz="2000" dirty="0"/>
              <a:t>• </a:t>
            </a:r>
            <a:r>
              <a:rPr lang="sr-Cyrl-RS" sz="2000" dirty="0"/>
              <a:t>Тахипнеја • Измењено ментално стање </a:t>
            </a:r>
            <a:endParaRPr lang="sr-Latn-RS" sz="2000" dirty="0"/>
          </a:p>
          <a:p>
            <a:r>
              <a:rPr lang="sr-Cyrl-RS" sz="2000" dirty="0"/>
              <a:t>• Значајан едем или позитивни баланс течности (&gt; 20 </a:t>
            </a:r>
            <a:r>
              <a:rPr lang="sr-Latn-RS" sz="2000" dirty="0"/>
              <a:t>ml/kg </a:t>
            </a:r>
            <a:r>
              <a:rPr lang="sr-Cyrl-RS" sz="2000" dirty="0"/>
              <a:t>током 24 </a:t>
            </a:r>
            <a:r>
              <a:rPr lang="sr-Latn-RS" sz="2000" dirty="0"/>
              <a:t>h) </a:t>
            </a:r>
          </a:p>
          <a:p>
            <a:r>
              <a:rPr lang="sr-Latn-RS" sz="2000" dirty="0"/>
              <a:t>• </a:t>
            </a:r>
            <a:r>
              <a:rPr lang="sr-Cyrl-RS" sz="2000" dirty="0"/>
              <a:t>Хипергликемија (глукоза плазме &gt; 140 </a:t>
            </a:r>
            <a:r>
              <a:rPr lang="sr-Latn-RS" sz="2000" dirty="0"/>
              <a:t>mg/dl </a:t>
            </a:r>
            <a:r>
              <a:rPr lang="sr-Cyrl-RS" sz="2000" dirty="0"/>
              <a:t>или 7.7 </a:t>
            </a:r>
            <a:r>
              <a:rPr lang="sr-Latn-RS" sz="2000" dirty="0"/>
              <a:t>mmol/lmmol/l) </a:t>
            </a:r>
            <a:r>
              <a:rPr lang="sr-Cyrl-RS" sz="2000" dirty="0"/>
              <a:t>у одсуству дијабетеса</a:t>
            </a:r>
            <a:endParaRPr lang="sr-Latn-RS" sz="2000" dirty="0"/>
          </a:p>
        </p:txBody>
      </p:sp>
    </p:spTree>
    <p:extLst>
      <p:ext uri="{BB962C8B-B14F-4D97-AF65-F5344CB8AC3E}">
        <p14:creationId xmlns:p14="http://schemas.microsoft.com/office/powerpoint/2010/main" val="52270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Инфламаторне варијабле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000" dirty="0"/>
              <a:t>• Леукоцитоза (број </a:t>
            </a:r>
            <a:r>
              <a:rPr lang="sr-Latn-RS" sz="2000" dirty="0"/>
              <a:t>WBC &gt; 12,000 µl -1)</a:t>
            </a:r>
          </a:p>
          <a:p>
            <a:r>
              <a:rPr lang="sr-Latn-RS" sz="2000" dirty="0"/>
              <a:t>• </a:t>
            </a:r>
            <a:r>
              <a:rPr lang="sr-Cyrl-RS" sz="2000" dirty="0"/>
              <a:t>Леукопенија (број </a:t>
            </a:r>
            <a:r>
              <a:rPr lang="sr-Latn-RS" sz="2000" dirty="0"/>
              <a:t>WBC &lt; 4000 µl -1) </a:t>
            </a:r>
          </a:p>
          <a:p>
            <a:r>
              <a:rPr lang="sr-Latn-RS" sz="2000" dirty="0"/>
              <a:t>• </a:t>
            </a:r>
            <a:r>
              <a:rPr lang="sr-Cyrl-RS" sz="2000" dirty="0"/>
              <a:t>Нормални број </a:t>
            </a:r>
            <a:r>
              <a:rPr lang="sr-Latn-RS" sz="2000" dirty="0"/>
              <a:t>WBC </a:t>
            </a:r>
            <a:r>
              <a:rPr lang="sr-Cyrl-RS" sz="2000" dirty="0"/>
              <a:t>са више од 10% незрелих форми</a:t>
            </a:r>
            <a:endParaRPr lang="sr-Latn-RS" sz="2000" dirty="0"/>
          </a:p>
          <a:p>
            <a:r>
              <a:rPr lang="sr-Cyrl-RS" sz="2000" dirty="0"/>
              <a:t> • Ц-реактивни протеин плазме више од две стандардне девијације (</a:t>
            </a:r>
            <a:r>
              <a:rPr lang="sr-Latn-RS" sz="2000" dirty="0"/>
              <a:t>SD) </a:t>
            </a:r>
            <a:r>
              <a:rPr lang="sr-Cyrl-RS" sz="2000" dirty="0"/>
              <a:t>изнад нормалне вредности </a:t>
            </a:r>
            <a:endParaRPr lang="sr-Latn-RS" sz="2000" dirty="0"/>
          </a:p>
          <a:p>
            <a:r>
              <a:rPr lang="sr-Cyrl-RS" sz="2000" dirty="0"/>
              <a:t>• Прокалцитонин плазме више од две </a:t>
            </a:r>
            <a:r>
              <a:rPr lang="sr-Latn-RS" sz="2000" dirty="0"/>
              <a:t>SD </a:t>
            </a:r>
            <a:r>
              <a:rPr lang="sr-Cyrl-RS" sz="2000" dirty="0"/>
              <a:t>изнад нормалне вредности</a:t>
            </a:r>
            <a:endParaRPr lang="sr-Latn-RS" sz="2000" dirty="0"/>
          </a:p>
        </p:txBody>
      </p:sp>
    </p:spTree>
    <p:extLst>
      <p:ext uri="{BB962C8B-B14F-4D97-AF65-F5344CB8AC3E}">
        <p14:creationId xmlns:p14="http://schemas.microsoft.com/office/powerpoint/2010/main" val="844872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Показатељи отказивања органа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sr-Cyrl-RS" sz="2000" dirty="0"/>
              <a:t>• Артеријска хипоксемија (</a:t>
            </a:r>
            <a:r>
              <a:rPr lang="sr-Latn-RS" sz="2000" dirty="0"/>
              <a:t>P</a:t>
            </a:r>
            <a:r>
              <a:rPr lang="sr-Cyrl-RS" sz="2000" dirty="0"/>
              <a:t>аО2/</a:t>
            </a:r>
            <a:r>
              <a:rPr lang="sr-Latn-RS" sz="2000" dirty="0"/>
              <a:t>Fi</a:t>
            </a:r>
            <a:r>
              <a:rPr lang="sr-Cyrl-RS" sz="2000" dirty="0"/>
              <a:t>О2 &lt; 300) </a:t>
            </a:r>
          </a:p>
          <a:p>
            <a:r>
              <a:rPr lang="sr-Cyrl-RS" sz="2000" dirty="0"/>
              <a:t>• Акутна олигурија (излучивање мокраће &lt; 0.5 м</a:t>
            </a:r>
            <a:r>
              <a:rPr lang="sr-Latn-RS" sz="2000" dirty="0"/>
              <a:t>l/kg/h </a:t>
            </a:r>
            <a:r>
              <a:rPr lang="sr-Cyrl-RS" sz="2000" dirty="0"/>
              <a:t>током најмање 2 </a:t>
            </a:r>
            <a:r>
              <a:rPr lang="sr-Latn-RS" sz="2000" dirty="0"/>
              <a:t>h, </a:t>
            </a:r>
            <a:r>
              <a:rPr lang="sr-Cyrl-RS" sz="2000" dirty="0"/>
              <a:t>иако је одговарајућа надокнада течности) </a:t>
            </a:r>
          </a:p>
          <a:p>
            <a:r>
              <a:rPr lang="sr-Cyrl-RS" sz="2000" dirty="0"/>
              <a:t>• Повећање креатинина &gt; 0.5 </a:t>
            </a:r>
            <a:r>
              <a:rPr lang="sr-Latn-RS" sz="2000" dirty="0"/>
              <a:t>mg/dl </a:t>
            </a:r>
            <a:r>
              <a:rPr lang="sr-Cyrl-RS" sz="2000" dirty="0"/>
              <a:t>или 44.2 µ</a:t>
            </a:r>
            <a:r>
              <a:rPr lang="sr-Latn-RS" sz="2000" dirty="0"/>
              <a:t>mol/l </a:t>
            </a:r>
            <a:endParaRPr lang="sr-Cyrl-RS" sz="2000" dirty="0"/>
          </a:p>
          <a:p>
            <a:r>
              <a:rPr lang="sr-Latn-RS" sz="2000" dirty="0"/>
              <a:t>• </a:t>
            </a:r>
            <a:r>
              <a:rPr lang="sr-Cyrl-RS" sz="2000" dirty="0"/>
              <a:t>Поремећаји коагулације (</a:t>
            </a:r>
            <a:r>
              <a:rPr lang="sr-Latn-RS" sz="2000" dirty="0"/>
              <a:t>INR &gt; 1.5 </a:t>
            </a:r>
            <a:r>
              <a:rPr lang="sr-Cyrl-RS" sz="2000" dirty="0"/>
              <a:t>или а</a:t>
            </a:r>
            <a:r>
              <a:rPr lang="sr-Latn-RS" sz="2000" dirty="0"/>
              <a:t>P</a:t>
            </a:r>
            <a:r>
              <a:rPr lang="sr-Cyrl-RS" sz="2000" dirty="0"/>
              <a:t>ТТ &gt; 60 </a:t>
            </a:r>
            <a:r>
              <a:rPr lang="sr-Latn-RS" sz="2000" dirty="0"/>
              <a:t>s)</a:t>
            </a:r>
            <a:endParaRPr lang="sr-Cyrl-RS" sz="2000" dirty="0"/>
          </a:p>
          <a:p>
            <a:r>
              <a:rPr lang="sr-Latn-RS" sz="2000" dirty="0"/>
              <a:t> • </a:t>
            </a:r>
            <a:r>
              <a:rPr lang="sr-Cyrl-RS" sz="2000" dirty="0"/>
              <a:t>Илеус (одсутни звуци перисталтике) </a:t>
            </a:r>
          </a:p>
          <a:p>
            <a:r>
              <a:rPr lang="sr-Cyrl-RS" sz="2000" dirty="0"/>
              <a:t>• Тромбоцитопенија (број тромбоцита &lt; 100,000 µ</a:t>
            </a:r>
            <a:r>
              <a:rPr lang="sr-Latn-RS" sz="2000" dirty="0"/>
              <a:t>l -1)</a:t>
            </a:r>
            <a:endParaRPr lang="sr-Cyrl-RS" sz="2000" dirty="0"/>
          </a:p>
          <a:p>
            <a:r>
              <a:rPr lang="sr-Latn-RS" sz="2000" dirty="0"/>
              <a:t> • </a:t>
            </a:r>
            <a:r>
              <a:rPr lang="sr-Cyrl-RS" sz="2000" dirty="0"/>
              <a:t>Хипербилирубинемија (укупан билирубин плазме &gt; 4 </a:t>
            </a:r>
            <a:r>
              <a:rPr lang="sr-Latn-RS" sz="2000" dirty="0"/>
              <a:t>mg/dl </a:t>
            </a:r>
            <a:r>
              <a:rPr lang="sr-Cyrl-RS" sz="2000" dirty="0"/>
              <a:t>или 70µ</a:t>
            </a:r>
            <a:r>
              <a:rPr lang="sr-Latn-RS" sz="2000" dirty="0"/>
              <a:t>mol/l)</a:t>
            </a:r>
          </a:p>
        </p:txBody>
      </p:sp>
    </p:spTree>
    <p:extLst>
      <p:ext uri="{BB962C8B-B14F-4D97-AF65-F5344CB8AC3E}">
        <p14:creationId xmlns:p14="http://schemas.microsoft.com/office/powerpoint/2010/main" val="28235279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Лечење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/>
              <a:t>ПОТРЕБНО ЈЕ СПРОВЕСТИ У ТОКУ ПРВА ТРИ САТА: </a:t>
            </a:r>
          </a:p>
          <a:p>
            <a:r>
              <a:rPr lang="ru-RU" sz="2000" dirty="0"/>
              <a:t> Измерити вредност лактата</a:t>
            </a:r>
          </a:p>
          <a:p>
            <a:r>
              <a:rPr lang="ru-RU" sz="2000" dirty="0"/>
              <a:t> Пре примене антибиотика обезбедити узорак за хемокултуру </a:t>
            </a:r>
          </a:p>
          <a:p>
            <a:r>
              <a:rPr lang="ru-RU" sz="2000" dirty="0"/>
              <a:t> Дати антибиотик широког спектра</a:t>
            </a:r>
          </a:p>
          <a:p>
            <a:r>
              <a:rPr lang="ru-RU" sz="2000" dirty="0"/>
              <a:t>Применити инфузију 30ml/кg кристалоида ако постоји хипотензија или су лактати &gt;4mmol/l</a:t>
            </a:r>
            <a:endParaRPr lang="sr-Latn-RS" sz="2000" dirty="0"/>
          </a:p>
        </p:txBody>
      </p:sp>
    </p:spTree>
    <p:extLst>
      <p:ext uri="{BB962C8B-B14F-4D97-AF65-F5344CB8AC3E}">
        <p14:creationId xmlns:p14="http://schemas.microsoft.com/office/powerpoint/2010/main" val="39073242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403</TotalTime>
  <Words>1093</Words>
  <Application>Microsoft Office PowerPoint</Application>
  <PresentationFormat>Widescreen</PresentationFormat>
  <Paragraphs>90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Cambria Math</vt:lpstr>
      <vt:lpstr>Century Gothic</vt:lpstr>
      <vt:lpstr>Wingdings 3</vt:lpstr>
      <vt:lpstr>Ion Boardroom</vt:lpstr>
      <vt:lpstr>Сепса</vt:lpstr>
      <vt:lpstr>Сепса</vt:lpstr>
      <vt:lpstr>Манифестације</vt:lpstr>
      <vt:lpstr>Патогенеза</vt:lpstr>
      <vt:lpstr>Патогенеза</vt:lpstr>
      <vt:lpstr>Дијагностички критеријуми за сепсу</vt:lpstr>
      <vt:lpstr>Инфламаторне варијабле</vt:lpstr>
      <vt:lpstr>Показатељи отказивања органа</vt:lpstr>
      <vt:lpstr>Лечење</vt:lpstr>
      <vt:lpstr>Лечење</vt:lpstr>
      <vt:lpstr>Приказ случаја</vt:lpstr>
      <vt:lpstr>Приказ случаја</vt:lpstr>
      <vt:lpstr>Приказ случаја</vt:lpstr>
      <vt:lpstr>Приказ случаја</vt:lpstr>
      <vt:lpstr>Приказ случаја</vt:lpstr>
      <vt:lpstr>Приказ случаја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Korisnik</dc:creator>
  <cp:lastModifiedBy>ivanjovanovic77@gmail.com</cp:lastModifiedBy>
  <cp:revision>37</cp:revision>
  <dcterms:created xsi:type="dcterms:W3CDTF">2024-01-16T16:33:47Z</dcterms:created>
  <dcterms:modified xsi:type="dcterms:W3CDTF">2024-01-28T17:36:29Z</dcterms:modified>
</cp:coreProperties>
</file>